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 id="267" r:id="rId57"/>
    <p:sldId id="268" r:id="rId58"/>
    <p:sldId id="269" r:id="rId59"/>
    <p:sldId id="270" r:id="rId60"/>
    <p:sldId id="271" r:id="rId61"/>
    <p:sldId id="272"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ExtraBold" charset="1" panose="00000900000000000000"/>
      <p:regular r:id="rId10"/>
    </p:embeddedFont>
    <p:embeddedFont>
      <p:font typeface="Poppins ExtraBold Bold" charset="1" panose="00000A00000000000000"/>
      <p:regular r:id="rId11"/>
    </p:embeddedFont>
    <p:embeddedFont>
      <p:font typeface="Poppins ExtraBold Italics" charset="1" panose="00000900000000000000"/>
      <p:regular r:id="rId12"/>
    </p:embeddedFont>
    <p:embeddedFont>
      <p:font typeface="Poppins ExtraBold Bold Italics" charset="1" panose="00000A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Poppins" charset="1" panose="00000500000000000000"/>
      <p:regular r:id="rId20"/>
    </p:embeddedFont>
    <p:embeddedFont>
      <p:font typeface="Poppins Bold" charset="1" panose="00000800000000000000"/>
      <p:regular r:id="rId21"/>
    </p:embeddedFont>
    <p:embeddedFont>
      <p:font typeface="Poppins Italics" charset="1" panose="00000500000000000000"/>
      <p:regular r:id="rId22"/>
    </p:embeddedFont>
    <p:embeddedFont>
      <p:font typeface="Poppins Bold Italics" charset="1" panose="00000800000000000000"/>
      <p:regular r:id="rId23"/>
    </p:embeddedFont>
    <p:embeddedFont>
      <p:font typeface="Poppins Thin" charset="1" panose="00000300000000000000"/>
      <p:regular r:id="rId24"/>
    </p:embeddedFont>
    <p:embeddedFont>
      <p:font typeface="Poppins Thin Italics" charset="1" panose="00000300000000000000"/>
      <p:regular r:id="rId25"/>
    </p:embeddedFont>
    <p:embeddedFont>
      <p:font typeface="Poppins Extra-Light" charset="1" panose="00000300000000000000"/>
      <p:regular r:id="rId26"/>
    </p:embeddedFont>
    <p:embeddedFont>
      <p:font typeface="Poppins Extra-Light Italics" charset="1" panose="00000300000000000000"/>
      <p:regular r:id="rId27"/>
    </p:embeddedFont>
    <p:embeddedFont>
      <p:font typeface="Poppins Light" charset="1" panose="00000400000000000000"/>
      <p:regular r:id="rId28"/>
    </p:embeddedFont>
    <p:embeddedFont>
      <p:font typeface="Poppins Light Italics" charset="1" panose="00000400000000000000"/>
      <p:regular r:id="rId29"/>
    </p:embeddedFont>
    <p:embeddedFont>
      <p:font typeface="Poppins Medium" charset="1" panose="00000600000000000000"/>
      <p:regular r:id="rId30"/>
    </p:embeddedFont>
    <p:embeddedFont>
      <p:font typeface="Poppins Medium Italics" charset="1" panose="00000600000000000000"/>
      <p:regular r:id="rId31"/>
    </p:embeddedFont>
    <p:embeddedFont>
      <p:font typeface="Poppins Semi-Bold" charset="1" panose="00000700000000000000"/>
      <p:regular r:id="rId32"/>
    </p:embeddedFont>
    <p:embeddedFont>
      <p:font typeface="Poppins Semi-Bold Italics" charset="1" panose="00000700000000000000"/>
      <p:regular r:id="rId33"/>
    </p:embeddedFont>
    <p:embeddedFont>
      <p:font typeface="Poppins Ultra-Bold" charset="1" panose="00000900000000000000"/>
      <p:regular r:id="rId34"/>
    </p:embeddedFont>
    <p:embeddedFont>
      <p:font typeface="Poppins Ultra-Bold Italics" charset="1" panose="00000900000000000000"/>
      <p:regular r:id="rId35"/>
    </p:embeddedFont>
    <p:embeddedFont>
      <p:font typeface="Poppins Heavy" charset="1" panose="00000A00000000000000"/>
      <p:regular r:id="rId36"/>
    </p:embeddedFont>
    <p:embeddedFont>
      <p:font typeface="Poppins Heavy Italics" charset="1" panose="00000A00000000000000"/>
      <p:regular r:id="rId37"/>
    </p:embeddedFont>
    <p:embeddedFont>
      <p:font typeface="Open Sans" charset="1" panose="020B0606030504020204"/>
      <p:regular r:id="rId38"/>
    </p:embeddedFont>
    <p:embeddedFont>
      <p:font typeface="Open Sans Bold" charset="1" panose="020B0806030504020204"/>
      <p:regular r:id="rId39"/>
    </p:embeddedFont>
    <p:embeddedFont>
      <p:font typeface="Open Sans Italics" charset="1" panose="020B0606030504020204"/>
      <p:regular r:id="rId40"/>
    </p:embeddedFont>
    <p:embeddedFont>
      <p:font typeface="Open Sans Bold Italics" charset="1" panose="020B0806030504020204"/>
      <p:regular r:id="rId41"/>
    </p:embeddedFont>
    <p:embeddedFont>
      <p:font typeface="Open Sans Light" charset="1" panose="020B0306030504020204"/>
      <p:regular r:id="rId42"/>
    </p:embeddedFont>
    <p:embeddedFont>
      <p:font typeface="Open Sans Light Italics" charset="1" panose="020B0306030504020204"/>
      <p:regular r:id="rId43"/>
    </p:embeddedFont>
    <p:embeddedFont>
      <p:font typeface="Open Sans Ultra-Bold" charset="1" panose="00000000000000000000"/>
      <p:regular r:id="rId44"/>
    </p:embeddedFont>
    <p:embeddedFont>
      <p:font typeface="Open Sans Ultra-Bold Italics" charset="1" panose="000000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57" Target="slides/slide12.xml" Type="http://schemas.openxmlformats.org/officeDocument/2006/relationships/slide"/><Relationship Id="rId58" Target="slides/slide13.xml" Type="http://schemas.openxmlformats.org/officeDocument/2006/relationships/slide"/><Relationship Id="rId59" Target="slides/slide14.xml" Type="http://schemas.openxmlformats.org/officeDocument/2006/relationships/slide"/><Relationship Id="rId6" Target="fonts/font6.fntdata" Type="http://schemas.openxmlformats.org/officeDocument/2006/relationships/font"/><Relationship Id="rId60" Target="slides/slide15.xml" Type="http://schemas.openxmlformats.org/officeDocument/2006/relationships/slide"/><Relationship Id="rId61" Target="slides/slide16.xml" Type="http://schemas.openxmlformats.org/officeDocument/2006/relationships/slide"/><Relationship Id="rId62" Target="slides/slide17.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1.jpeg" Type="http://schemas.openxmlformats.org/officeDocument/2006/relationships/image"/><Relationship Id="rId7" Target="../media/VAGDKlHLBvQ.mp4" Type="http://schemas.openxmlformats.org/officeDocument/2006/relationships/video"/><Relationship Id="rId8" Target="../media/VAGDKlHLBvQ.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2.jpeg" Type="http://schemas.openxmlformats.org/officeDocument/2006/relationships/image"/><Relationship Id="rId7" Target="../media/VAGDKpyRTZQ.mp4" Type="http://schemas.openxmlformats.org/officeDocument/2006/relationships/video"/><Relationship Id="rId8" Target="../media/VAGDKpyRTZQ.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3.jpeg" Type="http://schemas.openxmlformats.org/officeDocument/2006/relationships/image"/><Relationship Id="rId7" Target="../media/VAGDK42OtJc.mp4" Type="http://schemas.openxmlformats.org/officeDocument/2006/relationships/video"/><Relationship Id="rId8" Target="../media/VAGDK42OtJc.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4.jpeg" Type="http://schemas.openxmlformats.org/officeDocument/2006/relationships/image"/><Relationship Id="rId7" Target="../media/VAGDK6KQGdE.mp4" Type="http://schemas.openxmlformats.org/officeDocument/2006/relationships/video"/><Relationship Id="rId8" Target="../media/VAGDK6KQGdE.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5.jpeg" Type="http://schemas.openxmlformats.org/officeDocument/2006/relationships/image"/><Relationship Id="rId5" Target="../media/VAGDK4Z5TNo.mp4" Type="http://schemas.openxmlformats.org/officeDocument/2006/relationships/video"/><Relationship Id="rId6" Target="../media/VAGDK4Z5TNo.mp4" Type="http://schemas.microsoft.com/office/2007/relationships/media"/><Relationship Id="rId7" Target="../media/image2.png" Type="http://schemas.openxmlformats.org/officeDocument/2006/relationships/image"/><Relationship Id="rId8"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jpeg" Type="http://schemas.openxmlformats.org/officeDocument/2006/relationships/image"/><Relationship Id="rId5" Target="../media/VAGDK6sDe7Y.mp4" Type="http://schemas.openxmlformats.org/officeDocument/2006/relationships/video"/><Relationship Id="rId6" Target="../media/VAGDK6sDe7Y.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jpeg" Type="http://schemas.openxmlformats.org/officeDocument/2006/relationships/image"/><Relationship Id="rId7" Target="../media/image7.jpeg" Type="http://schemas.openxmlformats.org/officeDocument/2006/relationships/image"/><Relationship Id="rId8"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jpeg" Type="http://schemas.openxmlformats.org/officeDocument/2006/relationships/image"/><Relationship Id="rId7" Target="../media/VAGDK1fMJwg.mp4" Type="http://schemas.openxmlformats.org/officeDocument/2006/relationships/video"/><Relationship Id="rId8" Target="../media/VAGDK1fMJwg.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VAGDKhVbjrM.mp4" Type="http://schemas.openxmlformats.org/officeDocument/2006/relationships/video"/><Relationship Id="rId6" Target="../media/VAGDKhVbjrM.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618527" y="-1745836"/>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915273" y="5804957"/>
            <a:ext cx="2284867" cy="2284867"/>
          </a:xfrm>
          <a:custGeom>
            <a:avLst/>
            <a:gdLst/>
            <a:ahLst/>
            <a:cxnLst/>
            <a:rect r="r" b="b" t="t" l="l"/>
            <a:pathLst>
              <a:path h="2284867" w="2284867">
                <a:moveTo>
                  <a:pt x="0" y="0"/>
                </a:moveTo>
                <a:lnTo>
                  <a:pt x="2284867" y="0"/>
                </a:lnTo>
                <a:lnTo>
                  <a:pt x="2284867" y="2284866"/>
                </a:lnTo>
                <a:lnTo>
                  <a:pt x="0" y="22848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009140" y="3393029"/>
            <a:ext cx="8507318" cy="1590465"/>
          </a:xfrm>
          <a:prstGeom prst="rect">
            <a:avLst/>
          </a:prstGeom>
        </p:spPr>
        <p:txBody>
          <a:bodyPr anchor="t" rtlCol="false" tIns="0" lIns="0" bIns="0" rIns="0">
            <a:spAutoFit/>
          </a:bodyPr>
          <a:lstStyle/>
          <a:p>
            <a:pPr>
              <a:lnSpc>
                <a:spcPts val="12257"/>
              </a:lnSpc>
              <a:spcBef>
                <a:spcPct val="0"/>
              </a:spcBef>
            </a:pPr>
            <a:r>
              <a:rPr lang="en-US" sz="8755">
                <a:solidFill>
                  <a:srgbClr val="FFFFFF"/>
                </a:solidFill>
                <a:latin typeface="Poppins"/>
              </a:rPr>
              <a:t>SIT-ICOE</a:t>
            </a:r>
          </a:p>
        </p:txBody>
      </p:sp>
      <p:sp>
        <p:nvSpPr>
          <p:cNvPr name="TextBox 6" id="6"/>
          <p:cNvSpPr txBox="true"/>
          <p:nvPr/>
        </p:nvSpPr>
        <p:spPr>
          <a:xfrm rot="0">
            <a:off x="2009140" y="4668318"/>
            <a:ext cx="10906133" cy="1961236"/>
          </a:xfrm>
          <a:prstGeom prst="rect">
            <a:avLst/>
          </a:prstGeom>
        </p:spPr>
        <p:txBody>
          <a:bodyPr anchor="t" rtlCol="false" tIns="0" lIns="0" bIns="0" rIns="0">
            <a:spAutoFit/>
          </a:bodyPr>
          <a:lstStyle/>
          <a:p>
            <a:pPr>
              <a:lnSpc>
                <a:spcPts val="15275"/>
              </a:lnSpc>
              <a:spcBef>
                <a:spcPct val="0"/>
              </a:spcBef>
            </a:pPr>
            <a:r>
              <a:rPr lang="en-US" sz="10910">
                <a:solidFill>
                  <a:srgbClr val="FFFFFF"/>
                </a:solidFill>
                <a:latin typeface="Poppins ExtraBold"/>
              </a:rPr>
              <a:t>Hackathon’24</a:t>
            </a:r>
          </a:p>
        </p:txBody>
      </p:sp>
      <p:sp>
        <p:nvSpPr>
          <p:cNvPr name="Freeform 7" id="7"/>
          <p:cNvSpPr/>
          <p:nvPr/>
        </p:nvSpPr>
        <p:spPr>
          <a:xfrm flipH="false" flipV="false" rot="0">
            <a:off x="11193410" y="4082284"/>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009140" y="6899765"/>
            <a:ext cx="8507318" cy="511811"/>
          </a:xfrm>
          <a:prstGeom prst="rect">
            <a:avLst/>
          </a:prstGeom>
        </p:spPr>
        <p:txBody>
          <a:bodyPr anchor="t" rtlCol="false" tIns="0" lIns="0" bIns="0" rIns="0">
            <a:spAutoFit/>
          </a:bodyPr>
          <a:lstStyle/>
          <a:p>
            <a:pPr>
              <a:lnSpc>
                <a:spcPts val="4339"/>
              </a:lnSpc>
              <a:spcBef>
                <a:spcPct val="0"/>
              </a:spcBef>
            </a:pPr>
            <a:r>
              <a:rPr lang="en-US" sz="3099" spc="1894">
                <a:solidFill>
                  <a:srgbClr val="F66E1A"/>
                </a:solidFill>
                <a:latin typeface="Open Sans Bold"/>
              </a:rPr>
              <a:t>CRYPTO CODERS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5186" y="482516"/>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783333" y="226995"/>
            <a:ext cx="951933" cy="951933"/>
          </a:xfrm>
          <a:custGeom>
            <a:avLst/>
            <a:gdLst/>
            <a:ahLst/>
            <a:cxnLst/>
            <a:rect r="r" b="b" t="t" l="l"/>
            <a:pathLst>
              <a:path h="951933" w="951933">
                <a:moveTo>
                  <a:pt x="0" y="0"/>
                </a:moveTo>
                <a:lnTo>
                  <a:pt x="951934" y="0"/>
                </a:lnTo>
                <a:lnTo>
                  <a:pt x="951934"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8091360" y="1330241"/>
            <a:ext cx="9931767" cy="7095006"/>
          </a:xfrm>
          <a:prstGeom prst="rect">
            <a:avLst/>
          </a:prstGeom>
        </p:spPr>
      </p:pic>
      <p:sp>
        <p:nvSpPr>
          <p:cNvPr name="TextBox 6" id="6"/>
          <p:cNvSpPr txBox="true"/>
          <p:nvPr/>
        </p:nvSpPr>
        <p:spPr>
          <a:xfrm rot="0">
            <a:off x="1028700" y="425366"/>
            <a:ext cx="6633505"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BASEBERT</a:t>
            </a:r>
          </a:p>
        </p:txBody>
      </p:sp>
      <p:sp>
        <p:nvSpPr>
          <p:cNvPr name="TextBox 7" id="7"/>
          <p:cNvSpPr txBox="true"/>
          <p:nvPr/>
        </p:nvSpPr>
        <p:spPr>
          <a:xfrm rot="0">
            <a:off x="761370" y="1529431"/>
            <a:ext cx="7146991" cy="69945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F66E1A"/>
                </a:solidFill>
                <a:latin typeface="Open Sans Bold"/>
              </a:rPr>
              <a:t>Introduction</a:t>
            </a:r>
            <a:r>
              <a:rPr lang="en-US" sz="2499">
                <a:solidFill>
                  <a:srgbClr val="171616"/>
                </a:solidFill>
                <a:latin typeface="Open Sans Bold"/>
              </a:rPr>
              <a:t>: </a:t>
            </a:r>
            <a:r>
              <a:rPr lang="en-US" sz="2499">
                <a:solidFill>
                  <a:srgbClr val="171616"/>
                </a:solidFill>
                <a:latin typeface="Open Sans"/>
              </a:rPr>
              <a:t>BASEBERT is an advanced model for automated essay scoring that leverages bidirectional attention-based sentence embeddings. It builds upon the BERT (Bidirectional Encoder Representations from Transformers) model architecture, enhancing its ability to capture contextual information and semantic meaning in essays.</a:t>
            </a:r>
          </a:p>
          <a:p>
            <a:pPr marL="539749" indent="-269875" lvl="1">
              <a:lnSpc>
                <a:spcPts val="3499"/>
              </a:lnSpc>
              <a:buFont typeface="Arial"/>
              <a:buChar char="•"/>
            </a:pPr>
            <a:r>
              <a:rPr lang="en-US" sz="2499">
                <a:solidFill>
                  <a:srgbClr val="F66E1A"/>
                </a:solidFill>
                <a:latin typeface="Open Sans Bold"/>
              </a:rPr>
              <a:t>Explanation</a:t>
            </a:r>
            <a:r>
              <a:rPr lang="en-US" sz="2499">
                <a:solidFill>
                  <a:srgbClr val="171616"/>
                </a:solidFill>
                <a:latin typeface="Open Sans"/>
              </a:rPr>
              <a:t>: BASEBERT improves essay grading by better understanding the relationships between different parts of the essay and the prompts. It can analyze essays more comprehensively, leading to more accurate and nuanced scoring.</a:t>
            </a:r>
          </a:p>
          <a:p>
            <a:pPr>
              <a:lnSpc>
                <a:spcPts val="3499"/>
              </a:lnSpc>
              <a:spcBef>
                <a:spcPct val="0"/>
              </a:spcBef>
            </a:pP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3913" y="317539"/>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913298" y="-7755381"/>
            <a:ext cx="9942540" cy="9942540"/>
          </a:xfrm>
          <a:custGeom>
            <a:avLst/>
            <a:gdLst/>
            <a:ahLst/>
            <a:cxnLst/>
            <a:rect r="r" b="b" t="t" l="l"/>
            <a:pathLst>
              <a:path h="9942540" w="9942540">
                <a:moveTo>
                  <a:pt x="0" y="0"/>
                </a:moveTo>
                <a:lnTo>
                  <a:pt x="9942539" y="0"/>
                </a:lnTo>
                <a:lnTo>
                  <a:pt x="9942539" y="9942539"/>
                </a:lnTo>
                <a:lnTo>
                  <a:pt x="0" y="99425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3801" y="9063906"/>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9774419" y="2187158"/>
            <a:ext cx="8277756" cy="5912683"/>
          </a:xfrm>
          <a:prstGeom prst="rect">
            <a:avLst/>
          </a:prstGeom>
        </p:spPr>
      </p:pic>
      <p:sp>
        <p:nvSpPr>
          <p:cNvPr name="TextBox 7" id="7"/>
          <p:cNvSpPr txBox="true"/>
          <p:nvPr/>
        </p:nvSpPr>
        <p:spPr>
          <a:xfrm rot="0">
            <a:off x="5441205" y="260389"/>
            <a:ext cx="7366890" cy="876300"/>
          </a:xfrm>
          <a:prstGeom prst="rect">
            <a:avLst/>
          </a:prstGeom>
        </p:spPr>
        <p:txBody>
          <a:bodyPr anchor="t" rtlCol="false" tIns="0" lIns="0" bIns="0" rIns="0">
            <a:spAutoFit/>
          </a:bodyPr>
          <a:lstStyle/>
          <a:p>
            <a:pPr>
              <a:lnSpc>
                <a:spcPts val="6480"/>
              </a:lnSpc>
            </a:pPr>
            <a:r>
              <a:rPr lang="en-US" sz="5400">
                <a:solidFill>
                  <a:srgbClr val="171616"/>
                </a:solidFill>
                <a:latin typeface="Poppins Bold"/>
              </a:rPr>
              <a:t>Pearson Coefficient</a:t>
            </a:r>
          </a:p>
        </p:txBody>
      </p:sp>
      <p:sp>
        <p:nvSpPr>
          <p:cNvPr name="TextBox 8" id="8"/>
          <p:cNvSpPr txBox="true"/>
          <p:nvPr/>
        </p:nvSpPr>
        <p:spPr>
          <a:xfrm rot="0">
            <a:off x="1486367" y="1898627"/>
            <a:ext cx="7909676" cy="3265672"/>
          </a:xfrm>
          <a:prstGeom prst="rect">
            <a:avLst/>
          </a:prstGeom>
        </p:spPr>
        <p:txBody>
          <a:bodyPr anchor="t" rtlCol="false" tIns="0" lIns="0" bIns="0" rIns="0">
            <a:spAutoFit/>
          </a:bodyPr>
          <a:lstStyle/>
          <a:p>
            <a:pPr algn="just" marL="497702" indent="-248851" lvl="1">
              <a:lnSpc>
                <a:spcPts val="3227"/>
              </a:lnSpc>
              <a:buFont typeface="Arial"/>
              <a:buChar char="•"/>
            </a:pPr>
            <a:r>
              <a:rPr lang="en-US" sz="2305">
                <a:solidFill>
                  <a:srgbClr val="F66E1A"/>
                </a:solidFill>
                <a:latin typeface="Open Sans Bold"/>
              </a:rPr>
              <a:t>Definition:</a:t>
            </a:r>
            <a:r>
              <a:rPr lang="en-US" sz="2305">
                <a:solidFill>
                  <a:srgbClr val="171616"/>
                </a:solidFill>
                <a:latin typeface="Open Sans Bold"/>
              </a:rPr>
              <a:t> </a:t>
            </a:r>
            <a:r>
              <a:rPr lang="en-US" sz="2305">
                <a:solidFill>
                  <a:srgbClr val="171616"/>
                </a:solidFill>
                <a:latin typeface="Open Sans"/>
              </a:rPr>
              <a:t>The Pearson Coefficient, also known as Pearson correlation coefficient, measures the strength and direction of the linear relationship between two variables. It ranges from -1 to +1, where +1 indicates a perfect positive linear relationship, -1 indicates a perfect negative linear relationship, and 0 indicates no linear relationship.</a:t>
            </a:r>
          </a:p>
          <a:p>
            <a:pPr algn="just">
              <a:lnSpc>
                <a:spcPts val="3227"/>
              </a:lnSpc>
              <a:spcBef>
                <a:spcPct val="0"/>
              </a:spcBef>
            </a:pPr>
          </a:p>
        </p:txBody>
      </p:sp>
      <p:sp>
        <p:nvSpPr>
          <p:cNvPr name="TextBox 9" id="9"/>
          <p:cNvSpPr txBox="true"/>
          <p:nvPr/>
        </p:nvSpPr>
        <p:spPr>
          <a:xfrm rot="0">
            <a:off x="1574884" y="5926299"/>
            <a:ext cx="7909676" cy="2856097"/>
          </a:xfrm>
          <a:prstGeom prst="rect">
            <a:avLst/>
          </a:prstGeom>
        </p:spPr>
        <p:txBody>
          <a:bodyPr anchor="t" rtlCol="false" tIns="0" lIns="0" bIns="0" rIns="0">
            <a:spAutoFit/>
          </a:bodyPr>
          <a:lstStyle/>
          <a:p>
            <a:pPr algn="just" marL="497702" indent="-248851" lvl="1">
              <a:lnSpc>
                <a:spcPts val="3227"/>
              </a:lnSpc>
              <a:buFont typeface="Arial"/>
              <a:buChar char="•"/>
            </a:pPr>
            <a:r>
              <a:rPr lang="en-US" sz="2305">
                <a:solidFill>
                  <a:srgbClr val="F66E1A"/>
                </a:solidFill>
                <a:latin typeface="Open Sans Bold"/>
              </a:rPr>
              <a:t>Explanation</a:t>
            </a:r>
            <a:r>
              <a:rPr lang="en-US" sz="2305">
                <a:solidFill>
                  <a:srgbClr val="171616"/>
                </a:solidFill>
                <a:latin typeface="Open Sans Bold"/>
              </a:rPr>
              <a:t>: </a:t>
            </a:r>
            <a:r>
              <a:rPr lang="en-US" sz="2305">
                <a:solidFill>
                  <a:srgbClr val="171616"/>
                </a:solidFill>
                <a:latin typeface="Open Sans"/>
              </a:rPr>
              <a:t>In automated essay grading, the Pearson Coefficient is used to assess the correlation between the predicted scores generated by the AI model and the scores assigned by human graders. It provides insights into how well the model's predictions align with human judgment.</a:t>
            </a:r>
          </a:p>
          <a:p>
            <a:pPr algn="just">
              <a:lnSpc>
                <a:spcPts val="3227"/>
              </a:lnSpc>
              <a:spcBef>
                <a:spcPct val="0"/>
              </a:spcBef>
            </a:pP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546184" cy="546184"/>
          </a:xfrm>
          <a:custGeom>
            <a:avLst/>
            <a:gdLst/>
            <a:ahLst/>
            <a:cxnLst/>
            <a:rect r="r" b="b" t="t" l="l"/>
            <a:pathLst>
              <a:path h="546184" w="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87373" y="2211331"/>
            <a:ext cx="1447374" cy="1447374"/>
          </a:xfrm>
          <a:custGeom>
            <a:avLst/>
            <a:gdLst/>
            <a:ahLst/>
            <a:cxnLst/>
            <a:rect r="r" b="b" t="t" l="l"/>
            <a:pathLst>
              <a:path h="1447374" w="1447374">
                <a:moveTo>
                  <a:pt x="0" y="0"/>
                </a:moveTo>
                <a:lnTo>
                  <a:pt x="1447375" y="0"/>
                </a:lnTo>
                <a:lnTo>
                  <a:pt x="1447375" y="1447374"/>
                </a:lnTo>
                <a:lnTo>
                  <a:pt x="0" y="1447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609142" y="2315422"/>
            <a:ext cx="1447374" cy="1447374"/>
          </a:xfrm>
          <a:custGeom>
            <a:avLst/>
            <a:gdLst/>
            <a:ahLst/>
            <a:cxnLst/>
            <a:rect r="r" b="b" t="t" l="l"/>
            <a:pathLst>
              <a:path h="1447374" w="1447374">
                <a:moveTo>
                  <a:pt x="0" y="0"/>
                </a:moveTo>
                <a:lnTo>
                  <a:pt x="1447374" y="0"/>
                </a:lnTo>
                <a:lnTo>
                  <a:pt x="1447374" y="1447375"/>
                </a:lnTo>
                <a:lnTo>
                  <a:pt x="0" y="14473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6" id="6">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2650" r="0" b="2650"/>
          <a:stretch>
            <a:fillRect/>
          </a:stretch>
        </p:blipFill>
        <p:spPr>
          <a:xfrm flipH="false" flipV="false" rot="0">
            <a:off x="5873749" y="6055511"/>
            <a:ext cx="7470786" cy="4329900"/>
          </a:xfrm>
          <a:prstGeom prst="rect">
            <a:avLst/>
          </a:prstGeom>
        </p:spPr>
      </p:pic>
      <p:sp>
        <p:nvSpPr>
          <p:cNvPr name="TextBox 7" id="7"/>
          <p:cNvSpPr txBox="true"/>
          <p:nvPr/>
        </p:nvSpPr>
        <p:spPr>
          <a:xfrm rot="0">
            <a:off x="3683318" y="2887393"/>
            <a:ext cx="5460682" cy="2724380"/>
          </a:xfrm>
          <a:prstGeom prst="rect">
            <a:avLst/>
          </a:prstGeom>
        </p:spPr>
        <p:txBody>
          <a:bodyPr anchor="t" rtlCol="false" tIns="0" lIns="0" bIns="0" rIns="0">
            <a:spAutoFit/>
          </a:bodyPr>
          <a:lstStyle/>
          <a:p>
            <a:pPr algn="just">
              <a:lnSpc>
                <a:spcPts val="3137"/>
              </a:lnSpc>
              <a:spcBef>
                <a:spcPct val="0"/>
              </a:spcBef>
            </a:pPr>
            <a:r>
              <a:rPr lang="en-US" sz="2240">
                <a:solidFill>
                  <a:srgbClr val="171616"/>
                </a:solidFill>
                <a:latin typeface="Open Sans"/>
              </a:rPr>
              <a:t> ReLU (Rectified Linear Unit) is an activation function commonly used in neural networks. ReLU propagation refers to the process by which ReLU activation functions propagate through the layers of a neural network during forward and backward passes</a:t>
            </a:r>
          </a:p>
        </p:txBody>
      </p:sp>
      <p:sp>
        <p:nvSpPr>
          <p:cNvPr name="TextBox 8" id="8"/>
          <p:cNvSpPr txBox="true"/>
          <p:nvPr/>
        </p:nvSpPr>
        <p:spPr>
          <a:xfrm rot="0">
            <a:off x="1909413" y="2616676"/>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01</a:t>
            </a:r>
          </a:p>
        </p:txBody>
      </p:sp>
      <p:sp>
        <p:nvSpPr>
          <p:cNvPr name="TextBox 9" id="9"/>
          <p:cNvSpPr txBox="true"/>
          <p:nvPr/>
        </p:nvSpPr>
        <p:spPr>
          <a:xfrm rot="0">
            <a:off x="3683318" y="2043959"/>
            <a:ext cx="4873500" cy="495301"/>
          </a:xfrm>
          <a:prstGeom prst="rect">
            <a:avLst/>
          </a:prstGeom>
        </p:spPr>
        <p:txBody>
          <a:bodyPr anchor="t" rtlCol="false" tIns="0" lIns="0" bIns="0" rIns="0">
            <a:spAutoFit/>
          </a:bodyPr>
          <a:lstStyle/>
          <a:p>
            <a:pPr>
              <a:lnSpc>
                <a:spcPts val="4199"/>
              </a:lnSpc>
              <a:spcBef>
                <a:spcPct val="0"/>
              </a:spcBef>
            </a:pPr>
            <a:r>
              <a:rPr lang="en-US" sz="2999">
                <a:solidFill>
                  <a:srgbClr val="F66E1A"/>
                </a:solidFill>
                <a:latin typeface="Open Sans Bold"/>
              </a:rPr>
              <a:t>Explanation</a:t>
            </a:r>
          </a:p>
        </p:txBody>
      </p:sp>
      <p:sp>
        <p:nvSpPr>
          <p:cNvPr name="TextBox 10" id="10"/>
          <p:cNvSpPr txBox="true"/>
          <p:nvPr/>
        </p:nvSpPr>
        <p:spPr>
          <a:xfrm rot="0">
            <a:off x="11523241" y="2896918"/>
            <a:ext cx="6127032" cy="2910942"/>
          </a:xfrm>
          <a:prstGeom prst="rect">
            <a:avLst/>
          </a:prstGeom>
        </p:spPr>
        <p:txBody>
          <a:bodyPr anchor="t" rtlCol="false" tIns="0" lIns="0" bIns="0" rIns="0">
            <a:spAutoFit/>
          </a:bodyPr>
          <a:lstStyle/>
          <a:p>
            <a:pPr algn="just">
              <a:lnSpc>
                <a:spcPts val="3354"/>
              </a:lnSpc>
              <a:spcBef>
                <a:spcPct val="0"/>
              </a:spcBef>
            </a:pPr>
            <a:r>
              <a:rPr lang="en-US" sz="2395">
                <a:solidFill>
                  <a:srgbClr val="171616"/>
                </a:solidFill>
                <a:latin typeface="Open Sans"/>
              </a:rPr>
              <a:t>ReLU activation function helps in overcoming the vanishing gradient problem, allowing for more efficient gradient propagation during training. This results in faster convergence and improved training of deep learning models.</a:t>
            </a:r>
          </a:p>
        </p:txBody>
      </p:sp>
      <p:sp>
        <p:nvSpPr>
          <p:cNvPr name="TextBox 11" id="11"/>
          <p:cNvSpPr txBox="true"/>
          <p:nvPr/>
        </p:nvSpPr>
        <p:spPr>
          <a:xfrm rot="0">
            <a:off x="9731182" y="2720767"/>
            <a:ext cx="1203294" cy="570010"/>
          </a:xfrm>
          <a:prstGeom prst="rect">
            <a:avLst/>
          </a:prstGeom>
        </p:spPr>
        <p:txBody>
          <a:bodyPr anchor="t" rtlCol="false" tIns="0" lIns="0" bIns="0" rIns="0">
            <a:spAutoFit/>
          </a:bodyPr>
          <a:lstStyle/>
          <a:p>
            <a:pPr algn="ctr">
              <a:lnSpc>
                <a:spcPts val="4672"/>
              </a:lnSpc>
              <a:spcBef>
                <a:spcPct val="0"/>
              </a:spcBef>
            </a:pPr>
            <a:r>
              <a:rPr lang="en-US" sz="3337">
                <a:solidFill>
                  <a:srgbClr val="FFFFFF"/>
                </a:solidFill>
                <a:latin typeface="Open Sans Bold"/>
              </a:rPr>
              <a:t>02</a:t>
            </a:r>
          </a:p>
        </p:txBody>
      </p:sp>
      <p:sp>
        <p:nvSpPr>
          <p:cNvPr name="TextBox 12" id="12"/>
          <p:cNvSpPr txBox="true"/>
          <p:nvPr/>
        </p:nvSpPr>
        <p:spPr>
          <a:xfrm rot="0">
            <a:off x="11504191" y="2188050"/>
            <a:ext cx="4873500" cy="495301"/>
          </a:xfrm>
          <a:prstGeom prst="rect">
            <a:avLst/>
          </a:prstGeom>
        </p:spPr>
        <p:txBody>
          <a:bodyPr anchor="t" rtlCol="false" tIns="0" lIns="0" bIns="0" rIns="0">
            <a:spAutoFit/>
          </a:bodyPr>
          <a:lstStyle/>
          <a:p>
            <a:pPr>
              <a:lnSpc>
                <a:spcPts val="4199"/>
              </a:lnSpc>
              <a:spcBef>
                <a:spcPct val="0"/>
              </a:spcBef>
            </a:pPr>
            <a:r>
              <a:rPr lang="en-US" sz="2999">
                <a:solidFill>
                  <a:srgbClr val="F66E1A"/>
                </a:solidFill>
                <a:latin typeface="Open Sans Bold"/>
              </a:rPr>
              <a:t>Importance:</a:t>
            </a:r>
          </a:p>
        </p:txBody>
      </p:sp>
      <p:sp>
        <p:nvSpPr>
          <p:cNvPr name="TextBox 13" id="13"/>
          <p:cNvSpPr txBox="true"/>
          <p:nvPr/>
        </p:nvSpPr>
        <p:spPr>
          <a:xfrm rot="0">
            <a:off x="3422550" y="547688"/>
            <a:ext cx="11442900" cy="904875"/>
          </a:xfrm>
          <a:prstGeom prst="rect">
            <a:avLst/>
          </a:prstGeom>
        </p:spPr>
        <p:txBody>
          <a:bodyPr anchor="t" rtlCol="false" tIns="0" lIns="0" bIns="0" rIns="0">
            <a:spAutoFit/>
          </a:bodyPr>
          <a:lstStyle/>
          <a:p>
            <a:pPr algn="ctr">
              <a:lnSpc>
                <a:spcPts val="6720"/>
              </a:lnSpc>
            </a:pPr>
            <a:r>
              <a:rPr lang="en-US" sz="5600">
                <a:solidFill>
                  <a:srgbClr val="171616"/>
                </a:solidFill>
                <a:latin typeface="Poppins Bold"/>
              </a:rPr>
              <a:t>ReLU Propagation</a:t>
            </a:r>
          </a:p>
        </p:txBody>
      </p:sp>
    </p:spTree>
  </p:cSld>
  <p:clrMapOvr>
    <a:masterClrMapping/>
  </p:clrMapOvr>
  <p:timing>
    <p:tnLst>
      <p:par>
        <p:cTn dur="indefinite" restart="never" nodeType="tmRoot">
          <p:childTnLst>
            <p:video>
              <p:cMediaNode vol="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2608" y="322608"/>
            <a:ext cx="979184" cy="979184"/>
          </a:xfrm>
          <a:custGeom>
            <a:avLst/>
            <a:gdLst/>
            <a:ahLst/>
            <a:cxnLst/>
            <a:rect r="r" b="b" t="t" l="l"/>
            <a:pathLst>
              <a:path h="979184" w="979184">
                <a:moveTo>
                  <a:pt x="0" y="0"/>
                </a:moveTo>
                <a:lnTo>
                  <a:pt x="979184" y="0"/>
                </a:lnTo>
                <a:lnTo>
                  <a:pt x="979184" y="979184"/>
                </a:lnTo>
                <a:lnTo>
                  <a:pt x="0" y="979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96866" y="104732"/>
            <a:ext cx="10182268" cy="10182268"/>
          </a:xfrm>
          <a:custGeom>
            <a:avLst/>
            <a:gdLst/>
            <a:ahLst/>
            <a:cxnLst/>
            <a:rect r="r" b="b" t="t" l="l"/>
            <a:pathLst>
              <a:path h="10182268" w="10182268">
                <a:moveTo>
                  <a:pt x="0" y="0"/>
                </a:moveTo>
                <a:lnTo>
                  <a:pt x="10182268" y="0"/>
                </a:lnTo>
                <a:lnTo>
                  <a:pt x="10182268" y="10182268"/>
                </a:lnTo>
                <a:lnTo>
                  <a:pt x="0" y="101822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5" id="5">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7280661" y="1980633"/>
            <a:ext cx="10193825" cy="5734026"/>
          </a:xfrm>
          <a:prstGeom prst="rect">
            <a:avLst/>
          </a:prstGeom>
        </p:spPr>
      </p:pic>
      <p:sp>
        <p:nvSpPr>
          <p:cNvPr name="TextBox 6" id="6"/>
          <p:cNvSpPr txBox="true"/>
          <p:nvPr/>
        </p:nvSpPr>
        <p:spPr>
          <a:xfrm rot="0">
            <a:off x="812200" y="3041594"/>
            <a:ext cx="5773952" cy="2213610"/>
          </a:xfrm>
          <a:prstGeom prst="rect">
            <a:avLst/>
          </a:prstGeom>
        </p:spPr>
        <p:txBody>
          <a:bodyPr anchor="t" rtlCol="false" tIns="0" lIns="0" bIns="0" rIns="0">
            <a:spAutoFit/>
          </a:bodyPr>
          <a:lstStyle/>
          <a:p>
            <a:pPr algn="just">
              <a:lnSpc>
                <a:spcPts val="2939"/>
              </a:lnSpc>
              <a:spcBef>
                <a:spcPct val="0"/>
              </a:spcBef>
            </a:pPr>
            <a:r>
              <a:rPr lang="en-US" sz="2099">
                <a:solidFill>
                  <a:srgbClr val="171616"/>
                </a:solidFill>
                <a:latin typeface="Open Sans"/>
              </a:rPr>
              <a:t>Mean Squared Error (MSE) is a common metric used to measure the average squared difference between the predicted values and the actual values in a regression problem. It quantifies the average magnitude of errors produced by the model.</a:t>
            </a:r>
          </a:p>
        </p:txBody>
      </p:sp>
      <p:sp>
        <p:nvSpPr>
          <p:cNvPr name="TextBox 7" id="7"/>
          <p:cNvSpPr txBox="true"/>
          <p:nvPr/>
        </p:nvSpPr>
        <p:spPr>
          <a:xfrm rot="0">
            <a:off x="812200" y="2511369"/>
            <a:ext cx="3216331" cy="441326"/>
          </a:xfrm>
          <a:prstGeom prst="rect">
            <a:avLst/>
          </a:prstGeom>
        </p:spPr>
        <p:txBody>
          <a:bodyPr anchor="t" rtlCol="false" tIns="0" lIns="0" bIns="0" rIns="0">
            <a:spAutoFit/>
          </a:bodyPr>
          <a:lstStyle/>
          <a:p>
            <a:pPr>
              <a:lnSpc>
                <a:spcPts val="3499"/>
              </a:lnSpc>
              <a:spcBef>
                <a:spcPct val="0"/>
              </a:spcBef>
            </a:pPr>
            <a:r>
              <a:rPr lang="en-US" sz="2499">
                <a:solidFill>
                  <a:srgbClr val="F66E1A"/>
                </a:solidFill>
                <a:latin typeface="Poppins Bold"/>
              </a:rPr>
              <a:t>Explanation:</a:t>
            </a:r>
          </a:p>
        </p:txBody>
      </p:sp>
      <p:sp>
        <p:nvSpPr>
          <p:cNvPr name="TextBox 8" id="8"/>
          <p:cNvSpPr txBox="true"/>
          <p:nvPr/>
        </p:nvSpPr>
        <p:spPr>
          <a:xfrm rot="0">
            <a:off x="812200" y="6283008"/>
            <a:ext cx="5953950" cy="1470660"/>
          </a:xfrm>
          <a:prstGeom prst="rect">
            <a:avLst/>
          </a:prstGeom>
        </p:spPr>
        <p:txBody>
          <a:bodyPr anchor="t" rtlCol="false" tIns="0" lIns="0" bIns="0" rIns="0">
            <a:spAutoFit/>
          </a:bodyPr>
          <a:lstStyle/>
          <a:p>
            <a:pPr algn="just">
              <a:lnSpc>
                <a:spcPts val="2939"/>
              </a:lnSpc>
              <a:spcBef>
                <a:spcPct val="0"/>
              </a:spcBef>
            </a:pPr>
            <a:r>
              <a:rPr lang="en-US" sz="2099">
                <a:solidFill>
                  <a:srgbClr val="171616"/>
                </a:solidFill>
                <a:latin typeface="Open Sans"/>
              </a:rPr>
              <a:t>MSE provides insight into how well the model's predictions align with the actual values, with lower MSE indicating better model performance.</a:t>
            </a:r>
          </a:p>
        </p:txBody>
      </p:sp>
      <p:sp>
        <p:nvSpPr>
          <p:cNvPr name="TextBox 9" id="9"/>
          <p:cNvSpPr txBox="true"/>
          <p:nvPr/>
        </p:nvSpPr>
        <p:spPr>
          <a:xfrm rot="0">
            <a:off x="812200" y="5752783"/>
            <a:ext cx="3216331" cy="441326"/>
          </a:xfrm>
          <a:prstGeom prst="rect">
            <a:avLst/>
          </a:prstGeom>
        </p:spPr>
        <p:txBody>
          <a:bodyPr anchor="t" rtlCol="false" tIns="0" lIns="0" bIns="0" rIns="0">
            <a:spAutoFit/>
          </a:bodyPr>
          <a:lstStyle/>
          <a:p>
            <a:pPr>
              <a:lnSpc>
                <a:spcPts val="3499"/>
              </a:lnSpc>
              <a:spcBef>
                <a:spcPct val="0"/>
              </a:spcBef>
            </a:pPr>
            <a:r>
              <a:rPr lang="en-US" sz="2499">
                <a:solidFill>
                  <a:srgbClr val="F66E1A"/>
                </a:solidFill>
                <a:latin typeface="Poppins Bold"/>
              </a:rPr>
              <a:t>Importance:</a:t>
            </a:r>
          </a:p>
        </p:txBody>
      </p:sp>
      <p:sp>
        <p:nvSpPr>
          <p:cNvPr name="TextBox 10" id="10"/>
          <p:cNvSpPr txBox="true"/>
          <p:nvPr/>
        </p:nvSpPr>
        <p:spPr>
          <a:xfrm rot="0">
            <a:off x="1866404" y="332808"/>
            <a:ext cx="5090895" cy="1647825"/>
          </a:xfrm>
          <a:prstGeom prst="rect">
            <a:avLst/>
          </a:prstGeom>
        </p:spPr>
        <p:txBody>
          <a:bodyPr anchor="t" rtlCol="false" tIns="0" lIns="0" bIns="0" rIns="0">
            <a:spAutoFit/>
          </a:bodyPr>
          <a:lstStyle/>
          <a:p>
            <a:pPr>
              <a:lnSpc>
                <a:spcPts val="6360"/>
              </a:lnSpc>
            </a:pPr>
            <a:r>
              <a:rPr lang="en-US" sz="5300">
                <a:solidFill>
                  <a:srgbClr val="171616"/>
                </a:solidFill>
                <a:latin typeface="Poppins Bold"/>
              </a:rPr>
              <a:t>Mean Squared Error (MSE)</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4007964" y="4769236"/>
            <a:ext cx="6852197" cy="5304927"/>
          </a:xfrm>
          <a:prstGeom prst="rect">
            <a:avLst/>
          </a:prstGeom>
        </p:spPr>
      </p:pic>
      <p:sp>
        <p:nvSpPr>
          <p:cNvPr name="TextBox 4" id="4"/>
          <p:cNvSpPr txBox="true"/>
          <p:nvPr/>
        </p:nvSpPr>
        <p:spPr>
          <a:xfrm rot="0">
            <a:off x="857949" y="2478867"/>
            <a:ext cx="6074393" cy="2910911"/>
          </a:xfrm>
          <a:prstGeom prst="rect">
            <a:avLst/>
          </a:prstGeom>
        </p:spPr>
        <p:txBody>
          <a:bodyPr anchor="t" rtlCol="false" tIns="0" lIns="0" bIns="0" rIns="0">
            <a:spAutoFit/>
          </a:bodyPr>
          <a:lstStyle/>
          <a:p>
            <a:pPr algn="just">
              <a:lnSpc>
                <a:spcPts val="3356"/>
              </a:lnSpc>
              <a:spcBef>
                <a:spcPct val="0"/>
              </a:spcBef>
            </a:pPr>
            <a:r>
              <a:rPr lang="en-US" sz="2397">
                <a:solidFill>
                  <a:srgbClr val="000000"/>
                </a:solidFill>
                <a:latin typeface="Open Sans"/>
              </a:rPr>
              <a:t>Adam's Optimizer is a popular optimization algorithm used in training deep learning models. It combines the benefits of both adaptive gradient descent algorithms and momentum methods to efficiently update model parameters during training.</a:t>
            </a:r>
          </a:p>
        </p:txBody>
      </p:sp>
      <p:sp>
        <p:nvSpPr>
          <p:cNvPr name="TextBox 5" id="5"/>
          <p:cNvSpPr txBox="true"/>
          <p:nvPr/>
        </p:nvSpPr>
        <p:spPr>
          <a:xfrm rot="0">
            <a:off x="857949" y="1865619"/>
            <a:ext cx="3150015" cy="458857"/>
          </a:xfrm>
          <a:prstGeom prst="rect">
            <a:avLst/>
          </a:prstGeom>
        </p:spPr>
        <p:txBody>
          <a:bodyPr anchor="t" rtlCol="false" tIns="0" lIns="0" bIns="0" rIns="0">
            <a:spAutoFit/>
          </a:bodyPr>
          <a:lstStyle/>
          <a:p>
            <a:pPr>
              <a:lnSpc>
                <a:spcPts val="3583"/>
              </a:lnSpc>
              <a:spcBef>
                <a:spcPct val="0"/>
              </a:spcBef>
            </a:pPr>
            <a:r>
              <a:rPr lang="en-US" sz="2559">
                <a:solidFill>
                  <a:srgbClr val="F66E1A"/>
                </a:solidFill>
                <a:latin typeface="Poppins Bold"/>
              </a:rPr>
              <a:t>Explanation:</a:t>
            </a:r>
          </a:p>
        </p:txBody>
      </p:sp>
      <p:sp>
        <p:nvSpPr>
          <p:cNvPr name="TextBox 6" id="6"/>
          <p:cNvSpPr txBox="true"/>
          <p:nvPr/>
        </p:nvSpPr>
        <p:spPr>
          <a:xfrm rot="0">
            <a:off x="11754462" y="2166487"/>
            <a:ext cx="5950068" cy="2977013"/>
          </a:xfrm>
          <a:prstGeom prst="rect">
            <a:avLst/>
          </a:prstGeom>
        </p:spPr>
        <p:txBody>
          <a:bodyPr anchor="t" rtlCol="false" tIns="0" lIns="0" bIns="0" rIns="0">
            <a:spAutoFit/>
          </a:bodyPr>
          <a:lstStyle/>
          <a:p>
            <a:pPr algn="just">
              <a:lnSpc>
                <a:spcPts val="3387"/>
              </a:lnSpc>
            </a:pPr>
            <a:r>
              <a:rPr lang="en-US" sz="2419">
                <a:solidFill>
                  <a:srgbClr val="000000"/>
                </a:solidFill>
                <a:latin typeface="Open Sans"/>
              </a:rPr>
              <a:t>Adam's Optimizer adjusts the learning rate for each parameter individually based on the magnitude of its gradients. This adaptive learning rate scheme allows the optimizer to dynamically adapt to the characteristics of each parameter, leading to more efficient optimization.</a:t>
            </a:r>
          </a:p>
        </p:txBody>
      </p:sp>
      <p:sp>
        <p:nvSpPr>
          <p:cNvPr name="TextBox 7" id="7"/>
          <p:cNvSpPr txBox="true"/>
          <p:nvPr/>
        </p:nvSpPr>
        <p:spPr>
          <a:xfrm rot="0">
            <a:off x="11928164" y="1674297"/>
            <a:ext cx="3264226" cy="458851"/>
          </a:xfrm>
          <a:prstGeom prst="rect">
            <a:avLst/>
          </a:prstGeom>
        </p:spPr>
        <p:txBody>
          <a:bodyPr anchor="t" rtlCol="false" tIns="0" lIns="0" bIns="0" rIns="0">
            <a:spAutoFit/>
          </a:bodyPr>
          <a:lstStyle/>
          <a:p>
            <a:pPr>
              <a:lnSpc>
                <a:spcPts val="3583"/>
              </a:lnSpc>
              <a:spcBef>
                <a:spcPct val="0"/>
              </a:spcBef>
            </a:pPr>
            <a:r>
              <a:rPr lang="en-US" sz="2559">
                <a:solidFill>
                  <a:srgbClr val="F66E1A"/>
                </a:solidFill>
                <a:latin typeface="Poppins Bold"/>
              </a:rPr>
              <a:t>Features:</a:t>
            </a:r>
          </a:p>
        </p:txBody>
      </p:sp>
      <p:sp>
        <p:nvSpPr>
          <p:cNvPr name="TextBox 8" id="8"/>
          <p:cNvSpPr txBox="true"/>
          <p:nvPr/>
        </p:nvSpPr>
        <p:spPr>
          <a:xfrm rot="0">
            <a:off x="5143500" y="396917"/>
            <a:ext cx="697096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Adam's Optimizer</a:t>
            </a:r>
          </a:p>
        </p:txBody>
      </p:sp>
      <p:sp>
        <p:nvSpPr>
          <p:cNvPr name="TextBox 9" id="9"/>
          <p:cNvSpPr txBox="true"/>
          <p:nvPr/>
        </p:nvSpPr>
        <p:spPr>
          <a:xfrm rot="0">
            <a:off x="11754462" y="6206884"/>
            <a:ext cx="6297472" cy="3564485"/>
          </a:xfrm>
          <a:prstGeom prst="rect">
            <a:avLst/>
          </a:prstGeom>
        </p:spPr>
        <p:txBody>
          <a:bodyPr anchor="t" rtlCol="false" tIns="0" lIns="0" bIns="0" rIns="0">
            <a:spAutoFit/>
          </a:bodyPr>
          <a:lstStyle/>
          <a:p>
            <a:pPr algn="just">
              <a:lnSpc>
                <a:spcPts val="3557"/>
              </a:lnSpc>
            </a:pPr>
            <a:r>
              <a:rPr lang="en-US" sz="2540">
                <a:solidFill>
                  <a:srgbClr val="000000"/>
                </a:solidFill>
                <a:latin typeface="Open Sans"/>
              </a:rPr>
              <a:t>Adam's Optimizer typically converges faster than traditional optimization algorithms due to its adaptive learning rate scheme and momentum-based updates. This accelerated convergence reduces the time required for model training, making it suitable for large-scale deep learning tasks.</a:t>
            </a:r>
          </a:p>
        </p:txBody>
      </p:sp>
      <p:sp>
        <p:nvSpPr>
          <p:cNvPr name="TextBox 10" id="10"/>
          <p:cNvSpPr txBox="true"/>
          <p:nvPr/>
        </p:nvSpPr>
        <p:spPr>
          <a:xfrm rot="0">
            <a:off x="11990528" y="5795658"/>
            <a:ext cx="3264226" cy="458851"/>
          </a:xfrm>
          <a:prstGeom prst="rect">
            <a:avLst/>
          </a:prstGeom>
        </p:spPr>
        <p:txBody>
          <a:bodyPr anchor="t" rtlCol="false" tIns="0" lIns="0" bIns="0" rIns="0">
            <a:spAutoFit/>
          </a:bodyPr>
          <a:lstStyle/>
          <a:p>
            <a:pPr>
              <a:lnSpc>
                <a:spcPts val="3583"/>
              </a:lnSpc>
              <a:spcBef>
                <a:spcPct val="0"/>
              </a:spcBef>
            </a:pPr>
            <a:r>
              <a:rPr lang="en-US" sz="2559">
                <a:solidFill>
                  <a:srgbClr val="F66E1A"/>
                </a:solidFill>
                <a:latin typeface="Poppins Bold"/>
              </a:rPr>
              <a:t>Advantages</a:t>
            </a:r>
          </a:p>
        </p:txBody>
      </p:sp>
      <p:sp>
        <p:nvSpPr>
          <p:cNvPr name="Freeform 11" id="11"/>
          <p:cNvSpPr/>
          <p:nvPr/>
        </p:nvSpPr>
        <p:spPr>
          <a:xfrm flipH="false" flipV="false" rot="0">
            <a:off x="-2294095" y="6619325"/>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943" y="162701"/>
            <a:ext cx="546184" cy="546184"/>
          </a:xfrm>
          <a:custGeom>
            <a:avLst/>
            <a:gdLst/>
            <a:ahLst/>
            <a:cxnLst/>
            <a:rect r="r" b="b" t="t" l="l"/>
            <a:pathLst>
              <a:path h="546184" w="546184">
                <a:moveTo>
                  <a:pt x="0" y="0"/>
                </a:moveTo>
                <a:lnTo>
                  <a:pt x="546185" y="0"/>
                </a:lnTo>
                <a:lnTo>
                  <a:pt x="546185"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90008" y="7785335"/>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87192" y="1640437"/>
            <a:ext cx="5456808" cy="54568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6" id="6"/>
          <p:cNvSpPr/>
          <p:nvPr/>
        </p:nvSpPr>
        <p:spPr>
          <a:xfrm flipH="false" flipV="false" rot="0">
            <a:off x="735128" y="316745"/>
            <a:ext cx="951933" cy="951933"/>
          </a:xfrm>
          <a:custGeom>
            <a:avLst/>
            <a:gdLst/>
            <a:ahLst/>
            <a:cxnLst/>
            <a:rect r="r" b="b" t="t" l="l"/>
            <a:pathLst>
              <a:path h="951933" w="951933">
                <a:moveTo>
                  <a:pt x="0" y="0"/>
                </a:moveTo>
                <a:lnTo>
                  <a:pt x="951933" y="0"/>
                </a:lnTo>
                <a:lnTo>
                  <a:pt x="951933" y="951933"/>
                </a:lnTo>
                <a:lnTo>
                  <a:pt x="0" y="951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3550" t="0" r="12846" b="0"/>
          <a:stretch>
            <a:fillRect/>
          </a:stretch>
        </p:blipFill>
        <p:spPr>
          <a:xfrm flipH="false" flipV="false" rot="0">
            <a:off x="-52616" y="2943076"/>
            <a:ext cx="7569224" cy="4070216"/>
          </a:xfrm>
          <a:prstGeom prst="rect">
            <a:avLst/>
          </a:prstGeom>
        </p:spPr>
      </p:pic>
      <p:sp>
        <p:nvSpPr>
          <p:cNvPr name="TextBox 8" id="8"/>
          <p:cNvSpPr txBox="true"/>
          <p:nvPr/>
        </p:nvSpPr>
        <p:spPr>
          <a:xfrm rot="0">
            <a:off x="6591088" y="-45220"/>
            <a:ext cx="6443411" cy="904875"/>
          </a:xfrm>
          <a:prstGeom prst="rect">
            <a:avLst/>
          </a:prstGeom>
        </p:spPr>
        <p:txBody>
          <a:bodyPr anchor="t" rtlCol="false" tIns="0" lIns="0" bIns="0" rIns="0">
            <a:spAutoFit/>
          </a:bodyPr>
          <a:lstStyle/>
          <a:p>
            <a:pPr>
              <a:lnSpc>
                <a:spcPts val="6720"/>
              </a:lnSpc>
            </a:pPr>
          </a:p>
        </p:txBody>
      </p:sp>
      <p:sp>
        <p:nvSpPr>
          <p:cNvPr name="TextBox 9" id="9"/>
          <p:cNvSpPr txBox="true"/>
          <p:nvPr/>
        </p:nvSpPr>
        <p:spPr>
          <a:xfrm rot="0">
            <a:off x="7702362" y="2147855"/>
            <a:ext cx="10227338" cy="10491956"/>
          </a:xfrm>
          <a:prstGeom prst="rect">
            <a:avLst/>
          </a:prstGeom>
        </p:spPr>
        <p:txBody>
          <a:bodyPr anchor="t" rtlCol="false" tIns="0" lIns="0" bIns="0" rIns="0">
            <a:spAutoFit/>
          </a:bodyPr>
          <a:lstStyle/>
          <a:p>
            <a:pPr>
              <a:lnSpc>
                <a:spcPts val="3613"/>
              </a:lnSpc>
            </a:pPr>
            <a:r>
              <a:rPr lang="en-US" sz="2580">
                <a:solidFill>
                  <a:srgbClr val="F66E1A"/>
                </a:solidFill>
                <a:latin typeface="Open Sans Bold"/>
              </a:rPr>
              <a:t>Explanation:</a:t>
            </a:r>
            <a:r>
              <a:rPr lang="en-US" sz="2580">
                <a:solidFill>
                  <a:srgbClr val="F66E1A"/>
                </a:solidFill>
                <a:latin typeface="Open Sans"/>
              </a:rPr>
              <a:t> </a:t>
            </a:r>
          </a:p>
          <a:p>
            <a:pPr algn="just">
              <a:lnSpc>
                <a:spcPts val="3613"/>
              </a:lnSpc>
            </a:pPr>
            <a:r>
              <a:rPr lang="en-US" sz="2580">
                <a:solidFill>
                  <a:srgbClr val="171616"/>
                </a:solidFill>
                <a:latin typeface="Open Sans"/>
              </a:rPr>
              <a:t>A loss function measures how well the model's predictions match the actual target values during training. It quantifies the difference between predicted and actual values and serves as the objective that the optimizer seeks to minimize.</a:t>
            </a:r>
          </a:p>
          <a:p>
            <a:pPr>
              <a:lnSpc>
                <a:spcPts val="3613"/>
              </a:lnSpc>
            </a:pPr>
          </a:p>
          <a:p>
            <a:pPr>
              <a:lnSpc>
                <a:spcPts val="3613"/>
              </a:lnSpc>
            </a:pPr>
            <a:r>
              <a:rPr lang="en-US" sz="2580">
                <a:solidFill>
                  <a:srgbClr val="F66E1A"/>
                </a:solidFill>
                <a:latin typeface="Open Sans Bold"/>
              </a:rPr>
              <a:t>Types of Loss Function</a:t>
            </a:r>
          </a:p>
          <a:p>
            <a:pPr marL="557207" indent="-278603" lvl="1">
              <a:lnSpc>
                <a:spcPts val="3613"/>
              </a:lnSpc>
              <a:buFont typeface="Arial"/>
              <a:buChar char="•"/>
            </a:pPr>
            <a:r>
              <a:rPr lang="en-US" sz="2580">
                <a:solidFill>
                  <a:srgbClr val="171616"/>
                </a:solidFill>
                <a:latin typeface="Open Sans"/>
              </a:rPr>
              <a:t> Mean Squared Error (MSE)</a:t>
            </a:r>
          </a:p>
          <a:p>
            <a:pPr marL="557207" indent="-278603" lvl="1">
              <a:lnSpc>
                <a:spcPts val="3613"/>
              </a:lnSpc>
              <a:buFont typeface="Arial"/>
              <a:buChar char="•"/>
            </a:pPr>
            <a:r>
              <a:rPr lang="en-US" sz="2580">
                <a:solidFill>
                  <a:srgbClr val="171616"/>
                </a:solidFill>
                <a:latin typeface="Open Sans"/>
              </a:rPr>
              <a:t>  Cross-Entropy Loss</a:t>
            </a:r>
          </a:p>
          <a:p>
            <a:pPr>
              <a:lnSpc>
                <a:spcPts val="3613"/>
              </a:lnSpc>
            </a:pPr>
          </a:p>
          <a:p>
            <a:pPr>
              <a:lnSpc>
                <a:spcPts val="3613"/>
              </a:lnSpc>
            </a:pPr>
            <a:r>
              <a:rPr lang="en-US" sz="2580">
                <a:solidFill>
                  <a:srgbClr val="F66E1A"/>
                </a:solidFill>
                <a:latin typeface="Open Sans Bold"/>
              </a:rPr>
              <a:t>Importance</a:t>
            </a:r>
          </a:p>
          <a:p>
            <a:pPr algn="just">
              <a:lnSpc>
                <a:spcPts val="3613"/>
              </a:lnSpc>
            </a:pPr>
            <a:r>
              <a:rPr lang="en-US" sz="2580">
                <a:solidFill>
                  <a:srgbClr val="171616"/>
                </a:solidFill>
                <a:latin typeface="Open Sans"/>
              </a:rPr>
              <a:t>Choosing the Right Loss Function: Selecting an appropriate loss function is crucial as it directly impacts the optimization process and the performance of the trained model. Different loss functions are suited for different types of tasks and model architectures.</a:t>
            </a:r>
          </a:p>
          <a:p>
            <a:pPr>
              <a:lnSpc>
                <a:spcPts val="3613"/>
              </a:lnSpc>
            </a:pPr>
          </a:p>
          <a:p>
            <a:pPr>
              <a:lnSpc>
                <a:spcPts val="3613"/>
              </a:lnSpc>
            </a:pPr>
          </a:p>
          <a:p>
            <a:pPr>
              <a:lnSpc>
                <a:spcPts val="3613"/>
              </a:lnSpc>
            </a:pPr>
            <a:r>
              <a:rPr lang="en-US" sz="2580">
                <a:solidFill>
                  <a:srgbClr val="171616"/>
                </a:solidFill>
                <a:latin typeface="Open Sans"/>
              </a:rPr>
              <a:t>    </a:t>
            </a:r>
            <a:r>
              <a:rPr lang="en-US" sz="2580">
                <a:solidFill>
                  <a:srgbClr val="171616"/>
                </a:solidFill>
                <a:latin typeface="Open Sans Bold"/>
              </a:rPr>
              <a:t> </a:t>
            </a:r>
          </a:p>
          <a:p>
            <a:pPr>
              <a:lnSpc>
                <a:spcPts val="3613"/>
              </a:lnSpc>
            </a:pPr>
          </a:p>
          <a:p>
            <a:pPr>
              <a:lnSpc>
                <a:spcPts val="3753"/>
              </a:lnSpc>
            </a:pPr>
            <a:r>
              <a:rPr lang="en-US" sz="2680">
                <a:solidFill>
                  <a:srgbClr val="171616"/>
                </a:solidFill>
                <a:latin typeface="Open Sans Bold"/>
              </a:rPr>
              <a:t>   </a:t>
            </a:r>
          </a:p>
          <a:p>
            <a:pPr>
              <a:lnSpc>
                <a:spcPts val="3753"/>
              </a:lnSpc>
            </a:pPr>
            <a:r>
              <a:rPr lang="en-US" sz="2680">
                <a:solidFill>
                  <a:srgbClr val="171616"/>
                </a:solidFill>
                <a:latin typeface="Open Sans Bold"/>
              </a:rPr>
              <a:t>  </a:t>
            </a:r>
          </a:p>
          <a:p>
            <a:pPr>
              <a:lnSpc>
                <a:spcPts val="3613"/>
              </a:lnSpc>
            </a:pPr>
            <a:r>
              <a:rPr lang="en-US" sz="2580">
                <a:solidFill>
                  <a:srgbClr val="171616"/>
                </a:solidFill>
                <a:latin typeface="Open Sans"/>
              </a:rPr>
              <a:t>    </a:t>
            </a:r>
          </a:p>
          <a:p>
            <a:pPr>
              <a:lnSpc>
                <a:spcPts val="3193"/>
              </a:lnSpc>
              <a:spcBef>
                <a:spcPct val="0"/>
              </a:spcBef>
            </a:pPr>
          </a:p>
        </p:txBody>
      </p:sp>
      <p:sp>
        <p:nvSpPr>
          <p:cNvPr name="TextBox 10" id="10"/>
          <p:cNvSpPr txBox="true"/>
          <p:nvPr/>
        </p:nvSpPr>
        <p:spPr>
          <a:xfrm rot="0">
            <a:off x="4255514" y="259595"/>
            <a:ext cx="8778985" cy="904875"/>
          </a:xfrm>
          <a:prstGeom prst="rect">
            <a:avLst/>
          </a:prstGeom>
        </p:spPr>
        <p:txBody>
          <a:bodyPr anchor="t" rtlCol="false" tIns="0" lIns="0" bIns="0" rIns="0">
            <a:spAutoFit/>
          </a:bodyPr>
          <a:lstStyle/>
          <a:p>
            <a:pPr algn="ctr">
              <a:lnSpc>
                <a:spcPts val="6720"/>
              </a:lnSpc>
              <a:spcBef>
                <a:spcPct val="0"/>
              </a:spcBef>
            </a:pPr>
            <a:r>
              <a:rPr lang="en-US" sz="5600">
                <a:solidFill>
                  <a:srgbClr val="171616"/>
                </a:solidFill>
                <a:latin typeface="Poppins Bold"/>
              </a:rPr>
              <a:t>Loss Function</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83913" y="-3152044"/>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5832" y="2188738"/>
            <a:ext cx="11758081" cy="2356029"/>
          </a:xfrm>
          <a:custGeom>
            <a:avLst/>
            <a:gdLst/>
            <a:ahLst/>
            <a:cxnLst/>
            <a:rect r="r" b="b" t="t" l="l"/>
            <a:pathLst>
              <a:path h="2356029" w="11758081">
                <a:moveTo>
                  <a:pt x="0" y="0"/>
                </a:moveTo>
                <a:lnTo>
                  <a:pt x="11758081" y="0"/>
                </a:lnTo>
                <a:lnTo>
                  <a:pt x="11758081" y="2356029"/>
                </a:lnTo>
                <a:lnTo>
                  <a:pt x="0" y="2356029"/>
                </a:lnTo>
                <a:lnTo>
                  <a:pt x="0" y="0"/>
                </a:lnTo>
                <a:close/>
              </a:path>
            </a:pathLst>
          </a:custGeom>
          <a:blipFill>
            <a:blip r:embed="rId6"/>
            <a:stretch>
              <a:fillRect l="0" t="-337" r="0" b="-337"/>
            </a:stretch>
          </a:blipFill>
        </p:spPr>
      </p:sp>
      <p:sp>
        <p:nvSpPr>
          <p:cNvPr name="Freeform 5" id="5"/>
          <p:cNvSpPr/>
          <p:nvPr/>
        </p:nvSpPr>
        <p:spPr>
          <a:xfrm flipH="false" flipV="false" rot="0">
            <a:off x="10471090" y="5272378"/>
            <a:ext cx="7816910" cy="5014622"/>
          </a:xfrm>
          <a:custGeom>
            <a:avLst/>
            <a:gdLst/>
            <a:ahLst/>
            <a:cxnLst/>
            <a:rect r="r" b="b" t="t" l="l"/>
            <a:pathLst>
              <a:path h="5014622" w="7816910">
                <a:moveTo>
                  <a:pt x="0" y="0"/>
                </a:moveTo>
                <a:lnTo>
                  <a:pt x="7816910" y="0"/>
                </a:lnTo>
                <a:lnTo>
                  <a:pt x="7816910" y="5014622"/>
                </a:lnTo>
                <a:lnTo>
                  <a:pt x="0" y="5014622"/>
                </a:lnTo>
                <a:lnTo>
                  <a:pt x="0" y="0"/>
                </a:lnTo>
                <a:close/>
              </a:path>
            </a:pathLst>
          </a:custGeom>
          <a:blipFill>
            <a:blip r:embed="rId7"/>
            <a:stretch>
              <a:fillRect l="0" t="0" r="0" b="0"/>
            </a:stretch>
          </a:blipFill>
        </p:spPr>
      </p:sp>
      <p:sp>
        <p:nvSpPr>
          <p:cNvPr name="TextBox 6" id="6"/>
          <p:cNvSpPr txBox="true"/>
          <p:nvPr/>
        </p:nvSpPr>
        <p:spPr>
          <a:xfrm rot="0">
            <a:off x="322608" y="1673752"/>
            <a:ext cx="5341965" cy="457836"/>
          </a:xfrm>
          <a:prstGeom prst="rect">
            <a:avLst/>
          </a:prstGeom>
        </p:spPr>
        <p:txBody>
          <a:bodyPr anchor="t" rtlCol="false" tIns="0" lIns="0" bIns="0" rIns="0">
            <a:spAutoFit/>
          </a:bodyPr>
          <a:lstStyle/>
          <a:p>
            <a:pPr>
              <a:lnSpc>
                <a:spcPts val="3639"/>
              </a:lnSpc>
              <a:spcBef>
                <a:spcPct val="0"/>
              </a:spcBef>
            </a:pPr>
            <a:r>
              <a:rPr lang="en-US" sz="2599">
                <a:solidFill>
                  <a:srgbClr val="F66E1A"/>
                </a:solidFill>
                <a:latin typeface="Poppins Bold"/>
              </a:rPr>
              <a:t>Performance Metrics:</a:t>
            </a:r>
          </a:p>
        </p:txBody>
      </p:sp>
      <p:sp>
        <p:nvSpPr>
          <p:cNvPr name="TextBox 7" id="7"/>
          <p:cNvSpPr txBox="true"/>
          <p:nvPr/>
        </p:nvSpPr>
        <p:spPr>
          <a:xfrm rot="0">
            <a:off x="322608" y="5731952"/>
            <a:ext cx="9979109" cy="4442460"/>
          </a:xfrm>
          <a:prstGeom prst="rect">
            <a:avLst/>
          </a:prstGeom>
        </p:spPr>
        <p:txBody>
          <a:bodyPr anchor="t" rtlCol="false" tIns="0" lIns="0" bIns="0" rIns="0">
            <a:spAutoFit/>
          </a:bodyPr>
          <a:lstStyle/>
          <a:p>
            <a:pPr algn="just">
              <a:lnSpc>
                <a:spcPts val="2939"/>
              </a:lnSpc>
              <a:spcBef>
                <a:spcPct val="0"/>
              </a:spcBef>
            </a:pPr>
            <a:r>
              <a:rPr lang="en-US" sz="2099">
                <a:solidFill>
                  <a:srgbClr val="171616"/>
                </a:solidFill>
                <a:latin typeface="Open Sans"/>
              </a:rPr>
              <a:t>In assessing the explainability of our automated essay grading system, we first examine the model architecture and parameters, such as embedding dimension, hidden dimension, and number of epochs, which define its structure and complexity. Additionally, the loss function, represented by the Mean Squared Error (MSE) in our case, provides insight into how the model optimizes its parameters during training. By understanding these components, stakeholders can gain clarity on how the model processes and evaluates essay data. Furthermore, visualization techniques, such as graphs displaying agreement (Quantified Weighted Kappa, QWK) and error (MSE) over epochs, offer transparency into the model's performance and the validation process. Through these explainability metrics, we aim to enhance transparency and understanding of our automated essay grading system's inner workings.</a:t>
            </a:r>
          </a:p>
        </p:txBody>
      </p:sp>
      <p:sp>
        <p:nvSpPr>
          <p:cNvPr name="TextBox 8" id="8"/>
          <p:cNvSpPr txBox="true"/>
          <p:nvPr/>
        </p:nvSpPr>
        <p:spPr>
          <a:xfrm rot="0">
            <a:off x="322608" y="5205703"/>
            <a:ext cx="6654085" cy="457836"/>
          </a:xfrm>
          <a:prstGeom prst="rect">
            <a:avLst/>
          </a:prstGeom>
        </p:spPr>
        <p:txBody>
          <a:bodyPr anchor="t" rtlCol="false" tIns="0" lIns="0" bIns="0" rIns="0">
            <a:spAutoFit/>
          </a:bodyPr>
          <a:lstStyle/>
          <a:p>
            <a:pPr>
              <a:lnSpc>
                <a:spcPts val="3639"/>
              </a:lnSpc>
              <a:spcBef>
                <a:spcPct val="0"/>
              </a:spcBef>
            </a:pPr>
            <a:r>
              <a:rPr lang="en-US" sz="2599">
                <a:solidFill>
                  <a:srgbClr val="F66E1A"/>
                </a:solidFill>
                <a:latin typeface="Poppins Bold"/>
              </a:rPr>
              <a:t>Explainability Analysis:</a:t>
            </a:r>
          </a:p>
        </p:txBody>
      </p:sp>
      <p:sp>
        <p:nvSpPr>
          <p:cNvPr name="TextBox 9" id="9"/>
          <p:cNvSpPr txBox="true"/>
          <p:nvPr/>
        </p:nvSpPr>
        <p:spPr>
          <a:xfrm rot="0">
            <a:off x="1629919" y="274983"/>
            <a:ext cx="7642182" cy="847725"/>
          </a:xfrm>
          <a:prstGeom prst="rect">
            <a:avLst/>
          </a:prstGeom>
        </p:spPr>
        <p:txBody>
          <a:bodyPr anchor="t" rtlCol="false" tIns="0" lIns="0" bIns="0" rIns="0">
            <a:spAutoFit/>
          </a:bodyPr>
          <a:lstStyle/>
          <a:p>
            <a:pPr>
              <a:lnSpc>
                <a:spcPts val="6360"/>
              </a:lnSpc>
            </a:pPr>
            <a:r>
              <a:rPr lang="en-US" sz="5300">
                <a:solidFill>
                  <a:srgbClr val="171616"/>
                </a:solidFill>
                <a:latin typeface="Poppins Bold"/>
              </a:rPr>
              <a:t>Results and Analysis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14923308" y="-1307292"/>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526091" y="3751666"/>
            <a:ext cx="13235817" cy="2067224"/>
          </a:xfrm>
          <a:prstGeom prst="rect">
            <a:avLst/>
          </a:prstGeom>
        </p:spPr>
        <p:txBody>
          <a:bodyPr anchor="t" rtlCol="false" tIns="0" lIns="0" bIns="0" rIns="0">
            <a:spAutoFit/>
          </a:bodyPr>
          <a:lstStyle/>
          <a:p>
            <a:pPr algn="ctr">
              <a:lnSpc>
                <a:spcPts val="15976"/>
              </a:lnSpc>
              <a:spcBef>
                <a:spcPct val="0"/>
              </a:spcBef>
            </a:pPr>
            <a:r>
              <a:rPr lang="en-US" sz="11411">
                <a:solidFill>
                  <a:srgbClr val="FFFFFF"/>
                </a:solidFill>
                <a:latin typeface="Poppins ExtraBold"/>
              </a:rPr>
              <a:t>Thank You</a:t>
            </a:r>
          </a:p>
        </p:txBody>
      </p:sp>
      <p:sp>
        <p:nvSpPr>
          <p:cNvPr name="TextBox 5" id="5"/>
          <p:cNvSpPr txBox="true"/>
          <p:nvPr/>
        </p:nvSpPr>
        <p:spPr>
          <a:xfrm rot="0">
            <a:off x="4735488" y="5912111"/>
            <a:ext cx="8817024" cy="289848"/>
          </a:xfrm>
          <a:prstGeom prst="rect">
            <a:avLst/>
          </a:prstGeom>
        </p:spPr>
        <p:txBody>
          <a:bodyPr anchor="t" rtlCol="false" tIns="0" lIns="0" bIns="0" rIns="0">
            <a:spAutoFit/>
          </a:bodyPr>
          <a:lstStyle/>
          <a:p>
            <a:pPr algn="ctr">
              <a:lnSpc>
                <a:spcPts val="2466"/>
              </a:lnSpc>
              <a:spcBef>
                <a:spcPct val="0"/>
              </a:spcBef>
            </a:pPr>
            <a:r>
              <a:rPr lang="en-US" sz="1761" spc="1076">
                <a:solidFill>
                  <a:srgbClr val="F66E1A"/>
                </a:solidFill>
                <a:latin typeface="Open Sans"/>
              </a:rPr>
              <a:t>SLIDE PRESENTATIONS DESIGN</a:t>
            </a:r>
          </a:p>
        </p:txBody>
      </p:sp>
      <p:sp>
        <p:nvSpPr>
          <p:cNvPr name="Freeform 6" id="6"/>
          <p:cNvSpPr/>
          <p:nvPr/>
        </p:nvSpPr>
        <p:spPr>
          <a:xfrm flipH="false" flipV="false" rot="0">
            <a:off x="-1307292" y="6922308"/>
            <a:ext cx="4671984" cy="4671984"/>
          </a:xfrm>
          <a:custGeom>
            <a:avLst/>
            <a:gdLst/>
            <a:ahLst/>
            <a:cxnLst/>
            <a:rect r="r" b="b" t="t" l="l"/>
            <a:pathLst>
              <a:path h="4671984" w="4671984">
                <a:moveTo>
                  <a:pt x="0" y="0"/>
                </a:moveTo>
                <a:lnTo>
                  <a:pt x="4671984" y="0"/>
                </a:lnTo>
                <a:lnTo>
                  <a:pt x="4671984" y="4671984"/>
                </a:lnTo>
                <a:lnTo>
                  <a:pt x="0" y="4671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56594" y="1028700"/>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465163" y="377629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039570" y="7866464"/>
            <a:ext cx="1391836" cy="1391836"/>
          </a:xfrm>
          <a:custGeom>
            <a:avLst/>
            <a:gdLst/>
            <a:ahLst/>
            <a:cxnLst/>
            <a:rect r="r" b="b" t="t" l="l"/>
            <a:pathLst>
              <a:path h="1391836" w="1391836">
                <a:moveTo>
                  <a:pt x="0" y="0"/>
                </a:moveTo>
                <a:lnTo>
                  <a:pt x="1391836" y="0"/>
                </a:lnTo>
                <a:lnTo>
                  <a:pt x="1391836" y="1391836"/>
                </a:lnTo>
                <a:lnTo>
                  <a:pt x="0" y="13918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2229345" y="5917209"/>
            <a:ext cx="593492" cy="593492"/>
          </a:xfrm>
          <a:custGeom>
            <a:avLst/>
            <a:gdLst/>
            <a:ahLst/>
            <a:cxnLst/>
            <a:rect r="r" b="b" t="t" l="l"/>
            <a:pathLst>
              <a:path h="593492" w="593492">
                <a:moveTo>
                  <a:pt x="0" y="0"/>
                </a:moveTo>
                <a:lnTo>
                  <a:pt x="593492" y="0"/>
                </a:lnTo>
                <a:lnTo>
                  <a:pt x="593492" y="593492"/>
                </a:lnTo>
                <a:lnTo>
                  <a:pt x="0" y="5934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62252" y="498309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7493473" y="2044722"/>
            <a:ext cx="3391597" cy="3391583"/>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0750" t="-95082" r="-55597" b="-53383"/>
              </a:stretch>
            </a:blipFill>
          </p:spPr>
        </p:sp>
      </p:grpSp>
      <p:grpSp>
        <p:nvGrpSpPr>
          <p:cNvPr name="Group 5" id="5"/>
          <p:cNvGrpSpPr>
            <a:grpSpLocks noChangeAspect="true"/>
          </p:cNvGrpSpPr>
          <p:nvPr/>
        </p:nvGrpSpPr>
        <p:grpSpPr>
          <a:xfrm rot="0">
            <a:off x="2016290" y="1991456"/>
            <a:ext cx="3391597" cy="3391583"/>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2989" r="0" b="-26363"/>
              </a:stretch>
            </a:blipFill>
          </p:spPr>
        </p:sp>
      </p:grpSp>
      <p:grpSp>
        <p:nvGrpSpPr>
          <p:cNvPr name="Group 7" id="7"/>
          <p:cNvGrpSpPr>
            <a:grpSpLocks noChangeAspect="true"/>
          </p:cNvGrpSpPr>
          <p:nvPr/>
        </p:nvGrpSpPr>
        <p:grpSpPr>
          <a:xfrm rot="0">
            <a:off x="4862036" y="6207751"/>
            <a:ext cx="3391597" cy="3391583"/>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1835" r="0" b="-11835"/>
              </a:stretch>
            </a:blipFill>
          </p:spPr>
        </p:sp>
      </p:grpSp>
      <p:grpSp>
        <p:nvGrpSpPr>
          <p:cNvPr name="Group 9" id="9"/>
          <p:cNvGrpSpPr>
            <a:grpSpLocks noChangeAspect="true"/>
          </p:cNvGrpSpPr>
          <p:nvPr/>
        </p:nvGrpSpPr>
        <p:grpSpPr>
          <a:xfrm rot="0">
            <a:off x="13266454" y="2083975"/>
            <a:ext cx="3391597" cy="3391583"/>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14462" r="0" b="-49900"/>
              </a:stretch>
            </a:blipFill>
          </p:spPr>
        </p:sp>
      </p:grpSp>
      <p:sp>
        <p:nvSpPr>
          <p:cNvPr name="Freeform 11" id="11"/>
          <p:cNvSpPr/>
          <p:nvPr/>
        </p:nvSpPr>
        <p:spPr>
          <a:xfrm flipH="false" flipV="false" rot="0">
            <a:off x="864701" y="3058446"/>
            <a:ext cx="682068" cy="682068"/>
          </a:xfrm>
          <a:custGeom>
            <a:avLst/>
            <a:gdLst/>
            <a:ahLst/>
            <a:cxnLst/>
            <a:rect r="r" b="b" t="t" l="l"/>
            <a:pathLst>
              <a:path h="682068" w="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278005" y="3005180"/>
            <a:ext cx="682068" cy="682068"/>
          </a:xfrm>
          <a:custGeom>
            <a:avLst/>
            <a:gdLst/>
            <a:ahLst/>
            <a:cxnLst/>
            <a:rect r="r" b="b" t="t" l="l"/>
            <a:pathLst>
              <a:path h="682068" w="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2050986" y="3005180"/>
            <a:ext cx="682068" cy="682068"/>
          </a:xfrm>
          <a:custGeom>
            <a:avLst/>
            <a:gdLst/>
            <a:ahLst/>
            <a:cxnLst/>
            <a:rect r="r" b="b" t="t" l="l"/>
            <a:pathLst>
              <a:path h="682068" w="682068">
                <a:moveTo>
                  <a:pt x="0" y="0"/>
                </a:moveTo>
                <a:lnTo>
                  <a:pt x="682068" y="0"/>
                </a:lnTo>
                <a:lnTo>
                  <a:pt x="682068" y="682068"/>
                </a:lnTo>
                <a:lnTo>
                  <a:pt x="0" y="6820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a:grpSpLocks noChangeAspect="true"/>
          </p:cNvGrpSpPr>
          <p:nvPr/>
        </p:nvGrpSpPr>
        <p:grpSpPr>
          <a:xfrm rot="0">
            <a:off x="11037255" y="6207751"/>
            <a:ext cx="3391597" cy="3391583"/>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44588" t="-103623" r="-43284" b="-130373"/>
              </a:stretch>
            </a:blipFill>
          </p:spPr>
        </p:sp>
      </p:grpSp>
      <p:sp>
        <p:nvSpPr>
          <p:cNvPr name="Freeform 16" id="16"/>
          <p:cNvSpPr/>
          <p:nvPr/>
        </p:nvSpPr>
        <p:spPr>
          <a:xfrm flipH="false" flipV="false" rot="0">
            <a:off x="3712088" y="7221475"/>
            <a:ext cx="682068" cy="682068"/>
          </a:xfrm>
          <a:custGeom>
            <a:avLst/>
            <a:gdLst/>
            <a:ahLst/>
            <a:cxnLst/>
            <a:rect r="r" b="b" t="t" l="l"/>
            <a:pathLst>
              <a:path h="682068" w="682068">
                <a:moveTo>
                  <a:pt x="0" y="0"/>
                </a:moveTo>
                <a:lnTo>
                  <a:pt x="682068" y="0"/>
                </a:lnTo>
                <a:lnTo>
                  <a:pt x="682068" y="682067"/>
                </a:lnTo>
                <a:lnTo>
                  <a:pt x="0" y="682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9686893" y="7221475"/>
            <a:ext cx="682068" cy="682068"/>
          </a:xfrm>
          <a:custGeom>
            <a:avLst/>
            <a:gdLst/>
            <a:ahLst/>
            <a:cxnLst/>
            <a:rect r="r" b="b" t="t" l="l"/>
            <a:pathLst>
              <a:path h="682068" w="682068">
                <a:moveTo>
                  <a:pt x="0" y="0"/>
                </a:moveTo>
                <a:lnTo>
                  <a:pt x="682068" y="0"/>
                </a:lnTo>
                <a:lnTo>
                  <a:pt x="682068" y="682067"/>
                </a:lnTo>
                <a:lnTo>
                  <a:pt x="0" y="682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6837663" y="491389"/>
            <a:ext cx="6496040" cy="1114425"/>
          </a:xfrm>
          <a:prstGeom prst="rect">
            <a:avLst/>
          </a:prstGeom>
        </p:spPr>
        <p:txBody>
          <a:bodyPr anchor="t" rtlCol="false" tIns="0" lIns="0" bIns="0" rIns="0">
            <a:spAutoFit/>
          </a:bodyPr>
          <a:lstStyle/>
          <a:p>
            <a:pPr>
              <a:lnSpc>
                <a:spcPts val="8399"/>
              </a:lnSpc>
            </a:pPr>
            <a:r>
              <a:rPr lang="en-US" sz="6999" u="sng">
                <a:solidFill>
                  <a:srgbClr val="171616"/>
                </a:solidFill>
                <a:latin typeface="Poppins Bold"/>
              </a:rPr>
              <a:t>OUR TEAM</a:t>
            </a:r>
          </a:p>
        </p:txBody>
      </p:sp>
      <p:sp>
        <p:nvSpPr>
          <p:cNvPr name="TextBox 19" id="19"/>
          <p:cNvSpPr txBox="true"/>
          <p:nvPr/>
        </p:nvSpPr>
        <p:spPr>
          <a:xfrm rot="0">
            <a:off x="925906" y="3230654"/>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01</a:t>
            </a:r>
          </a:p>
        </p:txBody>
      </p:sp>
      <p:sp>
        <p:nvSpPr>
          <p:cNvPr name="TextBox 20" id="20"/>
          <p:cNvSpPr txBox="true"/>
          <p:nvPr/>
        </p:nvSpPr>
        <p:spPr>
          <a:xfrm rot="0">
            <a:off x="6339210" y="3177388"/>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02</a:t>
            </a:r>
          </a:p>
        </p:txBody>
      </p:sp>
      <p:sp>
        <p:nvSpPr>
          <p:cNvPr name="TextBox 21" id="21"/>
          <p:cNvSpPr txBox="true"/>
          <p:nvPr/>
        </p:nvSpPr>
        <p:spPr>
          <a:xfrm rot="0">
            <a:off x="1603243" y="5418408"/>
            <a:ext cx="4217690" cy="448308"/>
          </a:xfrm>
          <a:prstGeom prst="rect">
            <a:avLst/>
          </a:prstGeom>
        </p:spPr>
        <p:txBody>
          <a:bodyPr anchor="t" rtlCol="false" tIns="0" lIns="0" bIns="0" rIns="0">
            <a:spAutoFit/>
          </a:bodyPr>
          <a:lstStyle/>
          <a:p>
            <a:pPr algn="ctr">
              <a:lnSpc>
                <a:spcPts val="3640"/>
              </a:lnSpc>
            </a:pPr>
            <a:r>
              <a:rPr lang="en-US" sz="2600" u="sng">
                <a:solidFill>
                  <a:srgbClr val="000000"/>
                </a:solidFill>
                <a:latin typeface="Canva Sans Bold"/>
              </a:rPr>
              <a:t>SOUMYO NATH TRIPATHY</a:t>
            </a:r>
          </a:p>
        </p:txBody>
      </p:sp>
      <p:sp>
        <p:nvSpPr>
          <p:cNvPr name="TextBox 22" id="22"/>
          <p:cNvSpPr txBox="true"/>
          <p:nvPr/>
        </p:nvSpPr>
        <p:spPr>
          <a:xfrm rot="0">
            <a:off x="7349310" y="5418408"/>
            <a:ext cx="4189909" cy="448308"/>
          </a:xfrm>
          <a:prstGeom prst="rect">
            <a:avLst/>
          </a:prstGeom>
        </p:spPr>
        <p:txBody>
          <a:bodyPr anchor="t" rtlCol="false" tIns="0" lIns="0" bIns="0" rIns="0">
            <a:spAutoFit/>
          </a:bodyPr>
          <a:lstStyle/>
          <a:p>
            <a:pPr algn="ctr">
              <a:lnSpc>
                <a:spcPts val="3640"/>
              </a:lnSpc>
            </a:pPr>
            <a:r>
              <a:rPr lang="en-US" sz="2600" u="sng">
                <a:solidFill>
                  <a:srgbClr val="000000"/>
                </a:solidFill>
                <a:latin typeface="Canva Sans Bold"/>
              </a:rPr>
              <a:t>SHUBHAM KUMAR SINGH</a:t>
            </a:r>
          </a:p>
        </p:txBody>
      </p:sp>
      <p:sp>
        <p:nvSpPr>
          <p:cNvPr name="TextBox 23" id="23"/>
          <p:cNvSpPr txBox="true"/>
          <p:nvPr/>
        </p:nvSpPr>
        <p:spPr>
          <a:xfrm rot="0">
            <a:off x="13805559" y="5379155"/>
            <a:ext cx="2044898" cy="448308"/>
          </a:xfrm>
          <a:prstGeom prst="rect">
            <a:avLst/>
          </a:prstGeom>
        </p:spPr>
        <p:txBody>
          <a:bodyPr anchor="t" rtlCol="false" tIns="0" lIns="0" bIns="0" rIns="0">
            <a:spAutoFit/>
          </a:bodyPr>
          <a:lstStyle/>
          <a:p>
            <a:pPr algn="ctr">
              <a:lnSpc>
                <a:spcPts val="3640"/>
              </a:lnSpc>
            </a:pPr>
            <a:r>
              <a:rPr lang="en-US" sz="2600" u="sng">
                <a:solidFill>
                  <a:srgbClr val="000000"/>
                </a:solidFill>
                <a:latin typeface="Canva Sans Bold"/>
              </a:rPr>
              <a:t>PRAJAK SEN</a:t>
            </a:r>
          </a:p>
        </p:txBody>
      </p:sp>
      <p:sp>
        <p:nvSpPr>
          <p:cNvPr name="TextBox 24" id="24"/>
          <p:cNvSpPr txBox="true"/>
          <p:nvPr/>
        </p:nvSpPr>
        <p:spPr>
          <a:xfrm rot="0">
            <a:off x="4700793" y="9637434"/>
            <a:ext cx="3836491" cy="448308"/>
          </a:xfrm>
          <a:prstGeom prst="rect">
            <a:avLst/>
          </a:prstGeom>
        </p:spPr>
        <p:txBody>
          <a:bodyPr anchor="t" rtlCol="false" tIns="0" lIns="0" bIns="0" rIns="0">
            <a:spAutoFit/>
          </a:bodyPr>
          <a:lstStyle/>
          <a:p>
            <a:pPr algn="ctr">
              <a:lnSpc>
                <a:spcPts val="3640"/>
              </a:lnSpc>
            </a:pPr>
            <a:r>
              <a:rPr lang="en-US" sz="2600" u="sng">
                <a:solidFill>
                  <a:srgbClr val="000000"/>
                </a:solidFill>
                <a:latin typeface="Canva Sans Bold"/>
              </a:rPr>
              <a:t>AAYUSH KUMAR SINGH</a:t>
            </a:r>
          </a:p>
        </p:txBody>
      </p:sp>
      <p:sp>
        <p:nvSpPr>
          <p:cNvPr name="TextBox 25" id="25"/>
          <p:cNvSpPr txBox="true"/>
          <p:nvPr/>
        </p:nvSpPr>
        <p:spPr>
          <a:xfrm rot="0">
            <a:off x="11611252" y="9637434"/>
            <a:ext cx="2737545" cy="448308"/>
          </a:xfrm>
          <a:prstGeom prst="rect">
            <a:avLst/>
          </a:prstGeom>
        </p:spPr>
        <p:txBody>
          <a:bodyPr anchor="t" rtlCol="false" tIns="0" lIns="0" bIns="0" rIns="0">
            <a:spAutoFit/>
          </a:bodyPr>
          <a:lstStyle/>
          <a:p>
            <a:pPr algn="ctr">
              <a:lnSpc>
                <a:spcPts val="3640"/>
              </a:lnSpc>
            </a:pPr>
            <a:r>
              <a:rPr lang="en-US" sz="2600" u="sng">
                <a:solidFill>
                  <a:srgbClr val="000000"/>
                </a:solidFill>
                <a:latin typeface="Canva Sans Bold"/>
              </a:rPr>
              <a:t>UJJWAL KUMAR </a:t>
            </a:r>
          </a:p>
        </p:txBody>
      </p:sp>
      <p:sp>
        <p:nvSpPr>
          <p:cNvPr name="TextBox 26" id="26"/>
          <p:cNvSpPr txBox="true"/>
          <p:nvPr/>
        </p:nvSpPr>
        <p:spPr>
          <a:xfrm rot="0">
            <a:off x="12112191" y="3177388"/>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03</a:t>
            </a:r>
          </a:p>
        </p:txBody>
      </p:sp>
      <p:sp>
        <p:nvSpPr>
          <p:cNvPr name="TextBox 27" id="27"/>
          <p:cNvSpPr txBox="true"/>
          <p:nvPr/>
        </p:nvSpPr>
        <p:spPr>
          <a:xfrm rot="0">
            <a:off x="3773293" y="7393682"/>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04</a:t>
            </a:r>
          </a:p>
        </p:txBody>
      </p:sp>
      <p:sp>
        <p:nvSpPr>
          <p:cNvPr name="TextBox 28" id="28"/>
          <p:cNvSpPr txBox="true"/>
          <p:nvPr/>
        </p:nvSpPr>
        <p:spPr>
          <a:xfrm rot="0">
            <a:off x="9748098" y="7393682"/>
            <a:ext cx="559658" cy="290027"/>
          </a:xfrm>
          <a:prstGeom prst="rect">
            <a:avLst/>
          </a:prstGeom>
        </p:spPr>
        <p:txBody>
          <a:bodyPr anchor="t" rtlCol="false" tIns="0" lIns="0" bIns="0" rIns="0">
            <a:spAutoFit/>
          </a:bodyPr>
          <a:lstStyle/>
          <a:p>
            <a:pPr algn="ctr">
              <a:lnSpc>
                <a:spcPts val="2250"/>
              </a:lnSpc>
              <a:spcBef>
                <a:spcPct val="0"/>
              </a:spcBef>
            </a:pPr>
            <a:r>
              <a:rPr lang="en-US" sz="1607">
                <a:solidFill>
                  <a:srgbClr val="FFFFFF"/>
                </a:solidFill>
                <a:latin typeface="Poppins Bold"/>
              </a:rPr>
              <a:t>05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5735" y="1178928"/>
            <a:ext cx="192115" cy="245728"/>
          </a:xfrm>
          <a:custGeom>
            <a:avLst/>
            <a:gdLst/>
            <a:ahLst/>
            <a:cxnLst/>
            <a:rect r="r" b="b" t="t" l="l"/>
            <a:pathLst>
              <a:path h="245728" w="192115">
                <a:moveTo>
                  <a:pt x="0" y="0"/>
                </a:moveTo>
                <a:lnTo>
                  <a:pt x="192115" y="0"/>
                </a:lnTo>
                <a:lnTo>
                  <a:pt x="192115" y="245728"/>
                </a:lnTo>
                <a:lnTo>
                  <a:pt x="0" y="245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17968" y="7390110"/>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5725" t="12732" r="18426" b="0"/>
          <a:stretch>
            <a:fillRect/>
          </a:stretch>
        </p:blipFill>
        <p:spPr>
          <a:xfrm flipH="false" flipV="false" rot="0">
            <a:off x="664448" y="1424656"/>
            <a:ext cx="7592887" cy="5660331"/>
          </a:xfrm>
          <a:prstGeom prst="rect">
            <a:avLst/>
          </a:prstGeom>
        </p:spPr>
      </p:pic>
      <p:sp>
        <p:nvSpPr>
          <p:cNvPr name="TextBox 5" id="5"/>
          <p:cNvSpPr txBox="true"/>
          <p:nvPr/>
        </p:nvSpPr>
        <p:spPr>
          <a:xfrm rot="0">
            <a:off x="10532458" y="759820"/>
            <a:ext cx="6726842"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Introduction</a:t>
            </a:r>
          </a:p>
        </p:txBody>
      </p:sp>
      <p:sp>
        <p:nvSpPr>
          <p:cNvPr name="TextBox 6" id="6"/>
          <p:cNvSpPr txBox="true"/>
          <p:nvPr/>
        </p:nvSpPr>
        <p:spPr>
          <a:xfrm rot="0">
            <a:off x="9144000" y="1758315"/>
            <a:ext cx="8535178" cy="8157210"/>
          </a:xfrm>
          <a:prstGeom prst="rect">
            <a:avLst/>
          </a:prstGeom>
        </p:spPr>
        <p:txBody>
          <a:bodyPr anchor="t" rtlCol="false" tIns="0" lIns="0" bIns="0" rIns="0">
            <a:spAutoFit/>
          </a:bodyPr>
          <a:lstStyle/>
          <a:p>
            <a:pPr algn="just">
              <a:lnSpc>
                <a:spcPts val="2939"/>
              </a:lnSpc>
            </a:pPr>
            <a:r>
              <a:rPr lang="en-US" sz="2099">
                <a:solidFill>
                  <a:srgbClr val="171616"/>
                </a:solidFill>
                <a:latin typeface="Open Sans"/>
              </a:rPr>
              <a:t>Automated Essay Grading (AEG) systems have garnered significant attention in recent years due to their potential to alleviate the burden on educators and provide rapid feedback to students. However, existing AEG systems often lack transparency and interpretability, leaving students and educators with little understanding of how essays are graded. The goal of this project is to develop an AI model that not only grades essays but also provides explanations for the score, enhancing transparency and facilitating learning.</a:t>
            </a:r>
          </a:p>
          <a:p>
            <a:pPr algn="just">
              <a:lnSpc>
                <a:spcPts val="2939"/>
              </a:lnSpc>
            </a:pPr>
          </a:p>
          <a:p>
            <a:pPr algn="just">
              <a:lnSpc>
                <a:spcPts val="2939"/>
              </a:lnSpc>
            </a:pPr>
            <a:r>
              <a:rPr lang="en-US" sz="2099">
                <a:solidFill>
                  <a:srgbClr val="171616"/>
                </a:solidFill>
                <a:latin typeface="Open Sans"/>
              </a:rPr>
              <a:t>Automated Essay Grading (AEG) systems have been developed to streamline the process of evaluating student essays, particularly in large-scale educational settings. These systems leverage natural language processing (NLP) and machine learning techniques to assess the quality of essays based on various criteria such as coherence, organization, and language proficiency. While AEG systems offer many benefits, including efficiency and scalability, they often lack transparency and interpretability. This lack of transparency can be problematic for both educators and students, as it hinders their ability to understand how essays are evaluated and to provide actionable feedback for improvement.</a:t>
            </a:r>
          </a:p>
          <a:p>
            <a:pPr algn="just">
              <a:lnSpc>
                <a:spcPts val="2939"/>
              </a:lnSpc>
              <a:spcBef>
                <a:spcPct val="0"/>
              </a:spcBef>
            </a:pP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0051" y="6490837"/>
            <a:ext cx="6304087" cy="6304087"/>
          </a:xfrm>
          <a:custGeom>
            <a:avLst/>
            <a:gdLst/>
            <a:ahLst/>
            <a:cxnLst/>
            <a:rect r="r" b="b" t="t" l="l"/>
            <a:pathLst>
              <a:path h="6304087" w="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99113" y="2262034"/>
            <a:ext cx="9388887" cy="7139015"/>
          </a:xfrm>
          <a:custGeom>
            <a:avLst/>
            <a:gdLst/>
            <a:ahLst/>
            <a:cxnLst/>
            <a:rect r="r" b="b" t="t" l="l"/>
            <a:pathLst>
              <a:path h="7139015" w="9388887">
                <a:moveTo>
                  <a:pt x="0" y="0"/>
                </a:moveTo>
                <a:lnTo>
                  <a:pt x="9388887" y="0"/>
                </a:lnTo>
                <a:lnTo>
                  <a:pt x="9388887" y="7139015"/>
                </a:lnTo>
                <a:lnTo>
                  <a:pt x="0" y="7139015"/>
                </a:lnTo>
                <a:lnTo>
                  <a:pt x="0" y="0"/>
                </a:lnTo>
                <a:close/>
              </a:path>
            </a:pathLst>
          </a:custGeom>
          <a:blipFill>
            <a:blip r:embed="rId4"/>
            <a:stretch>
              <a:fillRect l="0" t="0" r="0" b="0"/>
            </a:stretch>
          </a:blipFill>
        </p:spPr>
      </p:sp>
      <p:sp>
        <p:nvSpPr>
          <p:cNvPr name="TextBox 4" id="4"/>
          <p:cNvSpPr txBox="true"/>
          <p:nvPr/>
        </p:nvSpPr>
        <p:spPr>
          <a:xfrm rot="0">
            <a:off x="363935" y="509434"/>
            <a:ext cx="20031738" cy="1752600"/>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Data Preprocessing and Feature Engineering</a:t>
            </a:r>
          </a:p>
          <a:p>
            <a:pPr>
              <a:lnSpc>
                <a:spcPts val="6720"/>
              </a:lnSpc>
            </a:pPr>
          </a:p>
        </p:txBody>
      </p:sp>
      <p:sp>
        <p:nvSpPr>
          <p:cNvPr name="TextBox 5" id="5"/>
          <p:cNvSpPr txBox="true"/>
          <p:nvPr/>
        </p:nvSpPr>
        <p:spPr>
          <a:xfrm rot="0">
            <a:off x="608822" y="1970220"/>
            <a:ext cx="8535178" cy="4105911"/>
          </a:xfrm>
          <a:prstGeom prst="rect">
            <a:avLst/>
          </a:prstGeom>
        </p:spPr>
        <p:txBody>
          <a:bodyPr anchor="t" rtlCol="false" tIns="0" lIns="0" bIns="0" rIns="0">
            <a:spAutoFit/>
          </a:bodyPr>
          <a:lstStyle/>
          <a:p>
            <a:pPr algn="just">
              <a:lnSpc>
                <a:spcPts val="3639"/>
              </a:lnSpc>
            </a:pPr>
            <a:r>
              <a:rPr lang="en-US" sz="2599">
                <a:solidFill>
                  <a:srgbClr val="171616"/>
                </a:solidFill>
                <a:latin typeface="Open Sans"/>
              </a:rPr>
              <a:t>1. Word Count Feature</a:t>
            </a:r>
          </a:p>
          <a:p>
            <a:pPr algn="just">
              <a:lnSpc>
                <a:spcPts val="3639"/>
              </a:lnSpc>
            </a:pPr>
            <a:r>
              <a:rPr lang="en-US" sz="2599">
                <a:solidFill>
                  <a:srgbClr val="171616"/>
                </a:solidFill>
                <a:latin typeface="Open Sans"/>
              </a:rPr>
              <a:t>2. Vocabulary Size Feature</a:t>
            </a:r>
          </a:p>
          <a:p>
            <a:pPr algn="just">
              <a:lnSpc>
                <a:spcPts val="3639"/>
              </a:lnSpc>
            </a:pPr>
            <a:r>
              <a:rPr lang="en-US" sz="2599">
                <a:solidFill>
                  <a:srgbClr val="171616"/>
                </a:solidFill>
                <a:latin typeface="Open Sans"/>
              </a:rPr>
              <a:t>3. Part-of-Speech (POS) Tagging Feature</a:t>
            </a:r>
          </a:p>
          <a:p>
            <a:pPr algn="just">
              <a:lnSpc>
                <a:spcPts val="3639"/>
              </a:lnSpc>
            </a:pPr>
            <a:r>
              <a:rPr lang="en-US" sz="2599">
                <a:solidFill>
                  <a:srgbClr val="171616"/>
                </a:solidFill>
                <a:latin typeface="Open Sans"/>
              </a:rPr>
              <a:t>4. Sentence Length Feature</a:t>
            </a:r>
          </a:p>
          <a:p>
            <a:pPr algn="just">
              <a:lnSpc>
                <a:spcPts val="3639"/>
              </a:lnSpc>
            </a:pPr>
            <a:r>
              <a:rPr lang="en-US" sz="2599">
                <a:solidFill>
                  <a:srgbClr val="171616"/>
                </a:solidFill>
                <a:latin typeface="Open Sans"/>
              </a:rPr>
              <a:t>5. Bag of Words (BOW) Feature</a:t>
            </a:r>
          </a:p>
          <a:p>
            <a:pPr algn="just">
              <a:lnSpc>
                <a:spcPts val="3639"/>
              </a:lnSpc>
            </a:pPr>
            <a:r>
              <a:rPr lang="en-US" sz="2599">
                <a:solidFill>
                  <a:srgbClr val="171616"/>
                </a:solidFill>
                <a:latin typeface="Open Sans"/>
              </a:rPr>
              <a:t>6. Frequent Words Feature</a:t>
            </a:r>
          </a:p>
          <a:p>
            <a:pPr algn="just">
              <a:lnSpc>
                <a:spcPts val="3639"/>
              </a:lnSpc>
            </a:pPr>
            <a:r>
              <a:rPr lang="en-US" sz="2599">
                <a:solidFill>
                  <a:srgbClr val="171616"/>
                </a:solidFill>
                <a:latin typeface="Open Sans"/>
              </a:rPr>
              <a:t>7. Spell Check Feature</a:t>
            </a:r>
          </a:p>
          <a:p>
            <a:pPr algn="just">
              <a:lnSpc>
                <a:spcPts val="3639"/>
              </a:lnSpc>
            </a:pPr>
            <a:r>
              <a:rPr lang="en-US" sz="2599">
                <a:solidFill>
                  <a:srgbClr val="171616"/>
                </a:solidFill>
                <a:latin typeface="Open Sans"/>
              </a:rPr>
              <a:t>8. Essay Perplexity Feature</a:t>
            </a:r>
          </a:p>
          <a:p>
            <a:pPr algn="just">
              <a:lnSpc>
                <a:spcPts val="3639"/>
              </a:lnSpc>
              <a:spcBef>
                <a:spcPct val="0"/>
              </a:spcBef>
            </a:pPr>
            <a:r>
              <a:rPr lang="en-US" sz="2599">
                <a:solidFill>
                  <a:srgbClr val="171616"/>
                </a:solidFill>
                <a:latin typeface="Open Sans"/>
              </a:rPr>
              <a:t>9. Data Storage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3935" y="509434"/>
            <a:ext cx="7724053"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Our Proposed Model </a:t>
            </a:r>
          </a:p>
        </p:txBody>
      </p:sp>
      <p:sp>
        <p:nvSpPr>
          <p:cNvPr name="TextBox 3" id="3"/>
          <p:cNvSpPr txBox="true"/>
          <p:nvPr/>
        </p:nvSpPr>
        <p:spPr>
          <a:xfrm rot="0">
            <a:off x="363935" y="1811248"/>
            <a:ext cx="7324569" cy="4563111"/>
          </a:xfrm>
          <a:prstGeom prst="rect">
            <a:avLst/>
          </a:prstGeom>
        </p:spPr>
        <p:txBody>
          <a:bodyPr anchor="t" rtlCol="false" tIns="0" lIns="0" bIns="0" rIns="0">
            <a:spAutoFit/>
          </a:bodyPr>
          <a:lstStyle/>
          <a:p>
            <a:pPr algn="just" marL="561334" indent="-280667" lvl="1">
              <a:lnSpc>
                <a:spcPts val="3639"/>
              </a:lnSpc>
              <a:buFont typeface="Arial"/>
              <a:buChar char="•"/>
            </a:pPr>
            <a:r>
              <a:rPr lang="en-US" sz="2599">
                <a:solidFill>
                  <a:srgbClr val="171616"/>
                </a:solidFill>
                <a:latin typeface="Open Sans"/>
              </a:rPr>
              <a:t>A 2-layer LSTM model is defined using Keras. It</a:t>
            </a:r>
            <a:r>
              <a:rPr lang="en-US" sz="2599">
                <a:solidFill>
                  <a:srgbClr val="171616"/>
                </a:solidFill>
                <a:latin typeface="Open Sans"/>
              </a:rPr>
              <a:t> consists of two LSTM layers followed by a dropout layer and a dense layer.</a:t>
            </a:r>
          </a:p>
          <a:p>
            <a:pPr algn="just" marL="561334" indent="-280667" lvl="1">
              <a:lnSpc>
                <a:spcPts val="3639"/>
              </a:lnSpc>
              <a:buFont typeface="Arial"/>
              <a:buChar char="•"/>
            </a:pPr>
            <a:r>
              <a:rPr lang="en-US" sz="2599">
                <a:solidFill>
                  <a:srgbClr val="171616"/>
                </a:solidFill>
                <a:latin typeface="Open Sans"/>
              </a:rPr>
              <a:t>Relu activation is used in the output layer since the scores are not normalized.</a:t>
            </a:r>
          </a:p>
          <a:p>
            <a:pPr algn="just" marL="561334" indent="-280667" lvl="1">
              <a:lnSpc>
                <a:spcPts val="3639"/>
              </a:lnSpc>
              <a:buFont typeface="Arial"/>
              <a:buChar char="•"/>
            </a:pPr>
            <a:r>
              <a:rPr lang="en-US" sz="2599">
                <a:solidFill>
                  <a:srgbClr val="171616"/>
                </a:solidFill>
                <a:latin typeface="Open Sans"/>
              </a:rPr>
              <a:t>Mean squared error is used as the loss function, and RMSprop is used as the optimizer.</a:t>
            </a:r>
          </a:p>
          <a:p>
            <a:pPr algn="just">
              <a:lnSpc>
                <a:spcPts val="3639"/>
              </a:lnSpc>
              <a:spcBef>
                <a:spcPct val="0"/>
              </a:spcBef>
            </a:pPr>
          </a:p>
        </p:txBody>
      </p:sp>
      <p:pic>
        <p:nvPicPr>
          <p:cNvPr name="Picture 4" id="4"/>
          <p:cNvPicPr>
            <a:picLocks noChangeAspect="true"/>
          </p:cNvPicPr>
          <p:nvPr/>
        </p:nvPicPr>
        <p:blipFill>
          <a:blip r:embed="rId2"/>
          <a:stretch>
            <a:fillRect/>
          </a:stretch>
        </p:blipFill>
        <p:spPr>
          <a:xfrm rot="0">
            <a:off x="7437672" y="521434"/>
            <a:ext cx="10714504" cy="834165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87192" y="1640437"/>
            <a:ext cx="5456808" cy="545680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 id="4"/>
          <p:cNvSpPr/>
          <p:nvPr/>
        </p:nvSpPr>
        <p:spPr>
          <a:xfrm flipH="false" flipV="false" rot="0">
            <a:off x="8733851" y="1221515"/>
            <a:ext cx="8648011" cy="4283845"/>
          </a:xfrm>
          <a:custGeom>
            <a:avLst/>
            <a:gdLst/>
            <a:ahLst/>
            <a:cxnLst/>
            <a:rect r="r" b="b" t="t" l="l"/>
            <a:pathLst>
              <a:path h="4283845" w="8648011">
                <a:moveTo>
                  <a:pt x="0" y="0"/>
                </a:moveTo>
                <a:lnTo>
                  <a:pt x="8648011" y="0"/>
                </a:lnTo>
                <a:lnTo>
                  <a:pt x="8648011" y="4283844"/>
                </a:lnTo>
                <a:lnTo>
                  <a:pt x="0" y="4283844"/>
                </a:lnTo>
                <a:lnTo>
                  <a:pt x="0" y="0"/>
                </a:lnTo>
                <a:close/>
              </a:path>
            </a:pathLst>
          </a:custGeom>
          <a:blipFill>
            <a:blip r:embed="rId2"/>
            <a:stretch>
              <a:fillRect l="0" t="0" r="0" b="0"/>
            </a:stretch>
          </a:blipFill>
        </p:spPr>
      </p:sp>
      <p:sp>
        <p:nvSpPr>
          <p:cNvPr name="Freeform 5" id="5"/>
          <p:cNvSpPr/>
          <p:nvPr/>
        </p:nvSpPr>
        <p:spPr>
          <a:xfrm flipH="false" flipV="false" rot="0">
            <a:off x="0" y="5695859"/>
            <a:ext cx="11316754" cy="4608019"/>
          </a:xfrm>
          <a:custGeom>
            <a:avLst/>
            <a:gdLst/>
            <a:ahLst/>
            <a:cxnLst/>
            <a:rect r="r" b="b" t="t" l="l"/>
            <a:pathLst>
              <a:path h="4608019" w="11316754">
                <a:moveTo>
                  <a:pt x="0" y="0"/>
                </a:moveTo>
                <a:lnTo>
                  <a:pt x="11316754" y="0"/>
                </a:lnTo>
                <a:lnTo>
                  <a:pt x="11316754" y="4608020"/>
                </a:lnTo>
                <a:lnTo>
                  <a:pt x="0" y="4608020"/>
                </a:lnTo>
                <a:lnTo>
                  <a:pt x="0" y="0"/>
                </a:lnTo>
                <a:close/>
              </a:path>
            </a:pathLst>
          </a:custGeom>
          <a:blipFill>
            <a:blip r:embed="rId3"/>
            <a:stretch>
              <a:fillRect l="0" t="0" r="0" b="0"/>
            </a:stretch>
          </a:blipFill>
        </p:spPr>
      </p:sp>
      <p:sp>
        <p:nvSpPr>
          <p:cNvPr name="Freeform 6" id="6"/>
          <p:cNvSpPr/>
          <p:nvPr/>
        </p:nvSpPr>
        <p:spPr>
          <a:xfrm flipH="false" flipV="false" rot="-5336478">
            <a:off x="16366445" y="853995"/>
            <a:ext cx="300350" cy="426855"/>
          </a:xfrm>
          <a:custGeom>
            <a:avLst/>
            <a:gdLst/>
            <a:ahLst/>
            <a:cxnLst/>
            <a:rect r="r" b="b" t="t" l="l"/>
            <a:pathLst>
              <a:path h="426855" w="300350">
                <a:moveTo>
                  <a:pt x="0" y="0"/>
                </a:moveTo>
                <a:lnTo>
                  <a:pt x="300350" y="0"/>
                </a:lnTo>
                <a:lnTo>
                  <a:pt x="300350" y="426854"/>
                </a:lnTo>
                <a:lnTo>
                  <a:pt x="0" y="4268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591088" y="-45220"/>
            <a:ext cx="6443411" cy="904875"/>
          </a:xfrm>
          <a:prstGeom prst="rect">
            <a:avLst/>
          </a:prstGeom>
        </p:spPr>
        <p:txBody>
          <a:bodyPr anchor="t" rtlCol="false" tIns="0" lIns="0" bIns="0" rIns="0">
            <a:spAutoFit/>
          </a:bodyPr>
          <a:lstStyle/>
          <a:p>
            <a:pPr>
              <a:lnSpc>
                <a:spcPts val="6720"/>
              </a:lnSpc>
            </a:pPr>
          </a:p>
        </p:txBody>
      </p:sp>
      <p:sp>
        <p:nvSpPr>
          <p:cNvPr name="TextBox 8" id="8"/>
          <p:cNvSpPr txBox="true"/>
          <p:nvPr/>
        </p:nvSpPr>
        <p:spPr>
          <a:xfrm rot="0">
            <a:off x="292047" y="1592812"/>
            <a:ext cx="17089815" cy="1298575"/>
          </a:xfrm>
          <a:prstGeom prst="rect">
            <a:avLst/>
          </a:prstGeom>
        </p:spPr>
        <p:txBody>
          <a:bodyPr anchor="t" rtlCol="false" tIns="0" lIns="0" bIns="0" rIns="0">
            <a:spAutoFit/>
          </a:bodyPr>
          <a:lstStyle/>
          <a:p>
            <a:pPr>
              <a:lnSpc>
                <a:spcPts val="3499"/>
              </a:lnSpc>
            </a:pPr>
            <a:r>
              <a:rPr lang="en-US" sz="2499">
                <a:solidFill>
                  <a:srgbClr val="171616"/>
                </a:solidFill>
                <a:latin typeface="Open Sans Bold"/>
              </a:rPr>
              <a:t>1. Improved Text Representation</a:t>
            </a:r>
          </a:p>
          <a:p>
            <a:pPr>
              <a:lnSpc>
                <a:spcPts val="3499"/>
              </a:lnSpc>
            </a:pPr>
            <a:r>
              <a:rPr lang="en-US" sz="2499">
                <a:solidFill>
                  <a:srgbClr val="171616"/>
                </a:solidFill>
                <a:latin typeface="Open Sans Bold"/>
              </a:rPr>
              <a:t>2. Enhanced Language Analysis</a:t>
            </a:r>
          </a:p>
          <a:p>
            <a:pPr>
              <a:lnSpc>
                <a:spcPts val="3499"/>
              </a:lnSpc>
              <a:spcBef>
                <a:spcPct val="0"/>
              </a:spcBef>
            </a:pPr>
            <a:r>
              <a:rPr lang="en-US" sz="2499">
                <a:solidFill>
                  <a:srgbClr val="171616"/>
                </a:solidFill>
                <a:latin typeface="Open Sans Bold"/>
              </a:rPr>
              <a:t>3. User-Friendly Interface</a:t>
            </a:r>
          </a:p>
        </p:txBody>
      </p:sp>
      <p:sp>
        <p:nvSpPr>
          <p:cNvPr name="TextBox 9" id="9"/>
          <p:cNvSpPr txBox="true"/>
          <p:nvPr/>
        </p:nvSpPr>
        <p:spPr>
          <a:xfrm rot="0">
            <a:off x="-1470990" y="123825"/>
            <a:ext cx="18462430" cy="904875"/>
          </a:xfrm>
          <a:prstGeom prst="rect">
            <a:avLst/>
          </a:prstGeom>
        </p:spPr>
        <p:txBody>
          <a:bodyPr anchor="t" rtlCol="false" tIns="0" lIns="0" bIns="0" rIns="0">
            <a:spAutoFit/>
          </a:bodyPr>
          <a:lstStyle/>
          <a:p>
            <a:pPr algn="ctr">
              <a:lnSpc>
                <a:spcPts val="6720"/>
              </a:lnSpc>
              <a:spcBef>
                <a:spcPct val="0"/>
              </a:spcBef>
            </a:pPr>
            <a:r>
              <a:rPr lang="en-US" sz="5600">
                <a:solidFill>
                  <a:srgbClr val="171616"/>
                </a:solidFill>
                <a:latin typeface="Poppins Bold"/>
              </a:rPr>
              <a:t>OUR PROJECT AS END TO END APPLICATION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07256" y="-2585460"/>
            <a:ext cx="6304087" cy="6304087"/>
          </a:xfrm>
          <a:custGeom>
            <a:avLst/>
            <a:gdLst/>
            <a:ahLst/>
            <a:cxnLst/>
            <a:rect r="r" b="b" t="t" l="l"/>
            <a:pathLst>
              <a:path h="6304087" w="6304087">
                <a:moveTo>
                  <a:pt x="0" y="0"/>
                </a:moveTo>
                <a:lnTo>
                  <a:pt x="6304088" y="0"/>
                </a:lnTo>
                <a:lnTo>
                  <a:pt x="6304088"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6954" y="1812259"/>
            <a:ext cx="9601198" cy="7929833"/>
          </a:xfrm>
          <a:custGeom>
            <a:avLst/>
            <a:gdLst/>
            <a:ahLst/>
            <a:cxnLst/>
            <a:rect r="r" b="b" t="t" l="l"/>
            <a:pathLst>
              <a:path h="7929833" w="9601198">
                <a:moveTo>
                  <a:pt x="0" y="0"/>
                </a:moveTo>
                <a:lnTo>
                  <a:pt x="9601198" y="0"/>
                </a:lnTo>
                <a:lnTo>
                  <a:pt x="9601198" y="7929833"/>
                </a:lnTo>
                <a:lnTo>
                  <a:pt x="0" y="7929833"/>
                </a:lnTo>
                <a:lnTo>
                  <a:pt x="0" y="0"/>
                </a:lnTo>
                <a:close/>
              </a:path>
            </a:pathLst>
          </a:custGeom>
          <a:blipFill>
            <a:blip r:embed="rId4"/>
            <a:stretch>
              <a:fillRect l="0" t="0" r="0" b="0"/>
            </a:stretch>
          </a:blipFill>
        </p:spPr>
      </p:sp>
      <p:sp>
        <p:nvSpPr>
          <p:cNvPr name="TextBox 4" id="4"/>
          <p:cNvSpPr txBox="true"/>
          <p:nvPr/>
        </p:nvSpPr>
        <p:spPr>
          <a:xfrm rot="0">
            <a:off x="363935" y="509434"/>
            <a:ext cx="20031738"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Data Preprocessing</a:t>
            </a:r>
          </a:p>
        </p:txBody>
      </p:sp>
      <p:sp>
        <p:nvSpPr>
          <p:cNvPr name="TextBox 5" id="5"/>
          <p:cNvSpPr txBox="true"/>
          <p:nvPr/>
        </p:nvSpPr>
        <p:spPr>
          <a:xfrm rot="0">
            <a:off x="363935" y="1755109"/>
            <a:ext cx="7669179" cy="6849111"/>
          </a:xfrm>
          <a:prstGeom prst="rect">
            <a:avLst/>
          </a:prstGeom>
        </p:spPr>
        <p:txBody>
          <a:bodyPr anchor="t" rtlCol="false" tIns="0" lIns="0" bIns="0" rIns="0">
            <a:spAutoFit/>
          </a:bodyPr>
          <a:lstStyle/>
          <a:p>
            <a:pPr algn="just">
              <a:lnSpc>
                <a:spcPts val="3639"/>
              </a:lnSpc>
              <a:spcBef>
                <a:spcPct val="0"/>
              </a:spcBef>
            </a:pPr>
            <a:r>
              <a:rPr lang="en-US" sz="2599">
                <a:solidFill>
                  <a:srgbClr val="171616"/>
                </a:solidFill>
                <a:latin typeface="Open Sans"/>
              </a:rPr>
              <a:t>In preprocessing the data, we initially calculate the average scores for traits 1, 2, and 3, as well as for the domain attributes, which are then added as new features to the dataset. Subsequently, we construct a new dataset by selecting pertinent attributes from the original data and incorporating the calculated averages. This amalgamated dataset serves as the foundation for further analysis. Finally, to streamline the dataset and focus on key attributes, we eliminate redundant columns such as the domain scores and individual trait averages. This streamlined dataset is then ready for subsequent analysis and modeling, enabling a more focused and effective approach to grading and assessment.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943" y="162701"/>
            <a:ext cx="546184" cy="546184"/>
          </a:xfrm>
          <a:custGeom>
            <a:avLst/>
            <a:gdLst/>
            <a:ahLst/>
            <a:cxnLst/>
            <a:rect r="r" b="b" t="t" l="l"/>
            <a:pathLst>
              <a:path h="546184" w="546184">
                <a:moveTo>
                  <a:pt x="0" y="0"/>
                </a:moveTo>
                <a:lnTo>
                  <a:pt x="546185" y="0"/>
                </a:lnTo>
                <a:lnTo>
                  <a:pt x="546185"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04418" y="7134956"/>
            <a:ext cx="6304087" cy="6304087"/>
          </a:xfrm>
          <a:custGeom>
            <a:avLst/>
            <a:gdLst/>
            <a:ahLst/>
            <a:cxnLst/>
            <a:rect r="r" b="b" t="t" l="l"/>
            <a:pathLst>
              <a:path h="6304087" w="6304087">
                <a:moveTo>
                  <a:pt x="0" y="0"/>
                </a:moveTo>
                <a:lnTo>
                  <a:pt x="6304087" y="0"/>
                </a:lnTo>
                <a:lnTo>
                  <a:pt x="6304087" y="6304088"/>
                </a:lnTo>
                <a:lnTo>
                  <a:pt x="0" y="6304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87192" y="1640437"/>
            <a:ext cx="5456808" cy="54568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6" id="6"/>
          <p:cNvSpPr/>
          <p:nvPr/>
        </p:nvSpPr>
        <p:spPr>
          <a:xfrm flipH="false" flipV="false" rot="0">
            <a:off x="16783333" y="7134956"/>
            <a:ext cx="951933" cy="951933"/>
          </a:xfrm>
          <a:custGeom>
            <a:avLst/>
            <a:gdLst/>
            <a:ahLst/>
            <a:cxnLst/>
            <a:rect r="r" b="b" t="t" l="l"/>
            <a:pathLst>
              <a:path h="951933" w="951933">
                <a:moveTo>
                  <a:pt x="0" y="0"/>
                </a:moveTo>
                <a:lnTo>
                  <a:pt x="951934" y="0"/>
                </a:lnTo>
                <a:lnTo>
                  <a:pt x="951934"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19121" t="0" r="15701" b="20832"/>
          <a:stretch>
            <a:fillRect/>
          </a:stretch>
        </p:blipFill>
        <p:spPr>
          <a:xfrm flipH="false" flipV="false" rot="0">
            <a:off x="462035" y="1471992"/>
            <a:ext cx="8233101" cy="5625253"/>
          </a:xfrm>
          <a:prstGeom prst="rect">
            <a:avLst/>
          </a:prstGeom>
        </p:spPr>
      </p:pic>
      <p:sp>
        <p:nvSpPr>
          <p:cNvPr name="TextBox 8" id="8"/>
          <p:cNvSpPr txBox="true"/>
          <p:nvPr/>
        </p:nvSpPr>
        <p:spPr>
          <a:xfrm rot="0">
            <a:off x="6591088" y="-45220"/>
            <a:ext cx="6443411" cy="904875"/>
          </a:xfrm>
          <a:prstGeom prst="rect">
            <a:avLst/>
          </a:prstGeom>
        </p:spPr>
        <p:txBody>
          <a:bodyPr anchor="t" rtlCol="false" tIns="0" lIns="0" bIns="0" rIns="0">
            <a:spAutoFit/>
          </a:bodyPr>
          <a:lstStyle/>
          <a:p>
            <a:pPr>
              <a:lnSpc>
                <a:spcPts val="6720"/>
              </a:lnSpc>
            </a:pPr>
          </a:p>
        </p:txBody>
      </p:sp>
      <p:sp>
        <p:nvSpPr>
          <p:cNvPr name="TextBox 9" id="9"/>
          <p:cNvSpPr txBox="true"/>
          <p:nvPr/>
        </p:nvSpPr>
        <p:spPr>
          <a:xfrm rot="0">
            <a:off x="8080945" y="1873048"/>
            <a:ext cx="9892146" cy="6046321"/>
          </a:xfrm>
          <a:prstGeom prst="rect">
            <a:avLst/>
          </a:prstGeom>
        </p:spPr>
        <p:txBody>
          <a:bodyPr anchor="t" rtlCol="false" tIns="0" lIns="0" bIns="0" rIns="0">
            <a:spAutoFit/>
          </a:bodyPr>
          <a:lstStyle/>
          <a:p>
            <a:pPr algn="just" marL="535617" indent="-267809" lvl="1">
              <a:lnSpc>
                <a:spcPts val="3473"/>
              </a:lnSpc>
              <a:buFont typeface="Arial"/>
              <a:buChar char="•"/>
            </a:pPr>
            <a:r>
              <a:rPr lang="en-US" sz="2480">
                <a:solidFill>
                  <a:srgbClr val="171616"/>
                </a:solidFill>
                <a:latin typeface="Open Sans"/>
              </a:rPr>
              <a:t>K-Fold Cross Validation is a technique used to assess the performance and generalization ability of machine learning models. It involves splitting the dataset into K subsets (or "folds") and training the model K times, each time using K-1 folds for training and the remaining fold for validation.</a:t>
            </a:r>
          </a:p>
          <a:p>
            <a:pPr algn="just">
              <a:lnSpc>
                <a:spcPts val="3473"/>
              </a:lnSpc>
            </a:pPr>
          </a:p>
          <a:p>
            <a:pPr algn="just">
              <a:lnSpc>
                <a:spcPts val="3893"/>
              </a:lnSpc>
            </a:pPr>
          </a:p>
          <a:p>
            <a:pPr algn="just" marL="535617" indent="-267809" lvl="1">
              <a:lnSpc>
                <a:spcPts val="3473"/>
              </a:lnSpc>
              <a:buFont typeface="Arial"/>
              <a:buChar char="•"/>
            </a:pPr>
            <a:r>
              <a:rPr lang="en-US" sz="2480">
                <a:solidFill>
                  <a:srgbClr val="171616"/>
                </a:solidFill>
                <a:latin typeface="Open Sans"/>
              </a:rPr>
              <a:t>Importance: Cross-validation helps in estimating the model's performance on unseen data and reduces the risk of overfitting. It provides a more reliable assessment of how well the model will generalize to new data.</a:t>
            </a:r>
          </a:p>
          <a:p>
            <a:pPr algn="just">
              <a:lnSpc>
                <a:spcPts val="3473"/>
              </a:lnSpc>
            </a:pPr>
          </a:p>
          <a:p>
            <a:pPr algn="just">
              <a:lnSpc>
                <a:spcPts val="3053"/>
              </a:lnSpc>
            </a:pPr>
          </a:p>
          <a:p>
            <a:pPr algn="just">
              <a:lnSpc>
                <a:spcPts val="3053"/>
              </a:lnSpc>
              <a:spcBef>
                <a:spcPct val="0"/>
              </a:spcBef>
            </a:pPr>
          </a:p>
        </p:txBody>
      </p:sp>
      <p:sp>
        <p:nvSpPr>
          <p:cNvPr name="TextBox 10" id="10"/>
          <p:cNvSpPr txBox="true"/>
          <p:nvPr/>
        </p:nvSpPr>
        <p:spPr>
          <a:xfrm rot="0">
            <a:off x="6591088" y="259595"/>
            <a:ext cx="8778985" cy="904875"/>
          </a:xfrm>
          <a:prstGeom prst="rect">
            <a:avLst/>
          </a:prstGeom>
        </p:spPr>
        <p:txBody>
          <a:bodyPr anchor="t" rtlCol="false" tIns="0" lIns="0" bIns="0" rIns="0">
            <a:spAutoFit/>
          </a:bodyPr>
          <a:lstStyle/>
          <a:p>
            <a:pPr algn="ctr">
              <a:lnSpc>
                <a:spcPts val="6720"/>
              </a:lnSpc>
              <a:spcBef>
                <a:spcPct val="0"/>
              </a:spcBef>
            </a:pPr>
            <a:r>
              <a:rPr lang="en-US" sz="5600">
                <a:solidFill>
                  <a:srgbClr val="171616"/>
                </a:solidFill>
                <a:latin typeface="Poppins Bold"/>
              </a:rPr>
              <a:t>K-Fold Cross Validation</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4528" y="180975"/>
            <a:ext cx="546184" cy="546184"/>
          </a:xfrm>
          <a:custGeom>
            <a:avLst/>
            <a:gdLst/>
            <a:ahLst/>
            <a:cxnLst/>
            <a:rect r="r" b="b" t="t" l="l"/>
            <a:pathLst>
              <a:path h="546184" w="546184">
                <a:moveTo>
                  <a:pt x="0" y="0"/>
                </a:moveTo>
                <a:lnTo>
                  <a:pt x="546185" y="0"/>
                </a:lnTo>
                <a:lnTo>
                  <a:pt x="546185"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4285" y="6250649"/>
            <a:ext cx="15639775" cy="3518949"/>
          </a:xfrm>
          <a:custGeom>
            <a:avLst/>
            <a:gdLst/>
            <a:ahLst/>
            <a:cxnLst/>
            <a:rect r="r" b="b" t="t" l="l"/>
            <a:pathLst>
              <a:path h="3518949" w="15639775">
                <a:moveTo>
                  <a:pt x="0" y="0"/>
                </a:moveTo>
                <a:lnTo>
                  <a:pt x="15639776" y="0"/>
                </a:lnTo>
                <a:lnTo>
                  <a:pt x="15639776" y="3518950"/>
                </a:lnTo>
                <a:lnTo>
                  <a:pt x="0" y="3518950"/>
                </a:lnTo>
                <a:lnTo>
                  <a:pt x="0" y="0"/>
                </a:lnTo>
                <a:close/>
              </a:path>
            </a:pathLst>
          </a:custGeom>
          <a:blipFill>
            <a:blip r:embed="rId4"/>
            <a:stretch>
              <a:fillRect l="0" t="0" r="0" b="0"/>
            </a:stretch>
          </a:blipFill>
        </p:spPr>
      </p:sp>
      <p:sp>
        <p:nvSpPr>
          <p:cNvPr name="TextBox 4" id="4"/>
          <p:cNvSpPr txBox="true"/>
          <p:nvPr/>
        </p:nvSpPr>
        <p:spPr>
          <a:xfrm rot="0">
            <a:off x="1264285" y="2350996"/>
            <a:ext cx="6074393" cy="2910911"/>
          </a:xfrm>
          <a:prstGeom prst="rect">
            <a:avLst/>
          </a:prstGeom>
        </p:spPr>
        <p:txBody>
          <a:bodyPr anchor="t" rtlCol="false" tIns="0" lIns="0" bIns="0" rIns="0">
            <a:spAutoFit/>
          </a:bodyPr>
          <a:lstStyle/>
          <a:p>
            <a:pPr algn="just">
              <a:lnSpc>
                <a:spcPts val="3356"/>
              </a:lnSpc>
              <a:spcBef>
                <a:spcPct val="0"/>
              </a:spcBef>
            </a:pPr>
            <a:r>
              <a:rPr lang="en-US" sz="2397">
                <a:solidFill>
                  <a:srgbClr val="171616"/>
                </a:solidFill>
                <a:latin typeface="Open Sans"/>
              </a:rPr>
              <a:t>Cohen's Kappa is a statistical measure of inter-rater agreement that takes into account the possibility of agreement occurring by chance. It provides a measure of the agreement between two raters (or in this case, human graders and the AI model) that is corrected for chance.</a:t>
            </a:r>
          </a:p>
        </p:txBody>
      </p:sp>
      <p:sp>
        <p:nvSpPr>
          <p:cNvPr name="TextBox 5" id="5"/>
          <p:cNvSpPr txBox="true"/>
          <p:nvPr/>
        </p:nvSpPr>
        <p:spPr>
          <a:xfrm rot="0">
            <a:off x="3198838" y="1769136"/>
            <a:ext cx="3150015" cy="458857"/>
          </a:xfrm>
          <a:prstGeom prst="rect">
            <a:avLst/>
          </a:prstGeom>
        </p:spPr>
        <p:txBody>
          <a:bodyPr anchor="t" rtlCol="false" tIns="0" lIns="0" bIns="0" rIns="0">
            <a:spAutoFit/>
          </a:bodyPr>
          <a:lstStyle/>
          <a:p>
            <a:pPr>
              <a:lnSpc>
                <a:spcPts val="3583"/>
              </a:lnSpc>
              <a:spcBef>
                <a:spcPct val="0"/>
              </a:spcBef>
            </a:pPr>
            <a:r>
              <a:rPr lang="en-US" sz="2559">
                <a:solidFill>
                  <a:srgbClr val="F66E1A"/>
                </a:solidFill>
                <a:latin typeface="Poppins Bold"/>
              </a:rPr>
              <a:t>Definition:</a:t>
            </a:r>
          </a:p>
        </p:txBody>
      </p:sp>
      <p:sp>
        <p:nvSpPr>
          <p:cNvPr name="TextBox 6" id="6"/>
          <p:cNvSpPr txBox="true"/>
          <p:nvPr/>
        </p:nvSpPr>
        <p:spPr>
          <a:xfrm rot="0">
            <a:off x="10717811" y="2350996"/>
            <a:ext cx="5950068" cy="2977013"/>
          </a:xfrm>
          <a:prstGeom prst="rect">
            <a:avLst/>
          </a:prstGeom>
        </p:spPr>
        <p:txBody>
          <a:bodyPr anchor="t" rtlCol="false" tIns="0" lIns="0" bIns="0" rIns="0">
            <a:spAutoFit/>
          </a:bodyPr>
          <a:lstStyle/>
          <a:p>
            <a:pPr algn="just">
              <a:lnSpc>
                <a:spcPts val="3387"/>
              </a:lnSpc>
            </a:pPr>
            <a:r>
              <a:rPr lang="en-US" sz="2419">
                <a:solidFill>
                  <a:srgbClr val="000000"/>
                </a:solidFill>
                <a:latin typeface="Open Sans"/>
              </a:rPr>
              <a:t>In automated essay grading, Cohen's Kappa is used to quantify the level of agreement between the scores assigned by human graders and those predicted by the AI model. It helps assess the reliability and consistency of the grading process.</a:t>
            </a:r>
          </a:p>
        </p:txBody>
      </p:sp>
      <p:sp>
        <p:nvSpPr>
          <p:cNvPr name="TextBox 7" id="7"/>
          <p:cNvSpPr txBox="true"/>
          <p:nvPr/>
        </p:nvSpPr>
        <p:spPr>
          <a:xfrm rot="0">
            <a:off x="12218186" y="1769136"/>
            <a:ext cx="3264226" cy="458851"/>
          </a:xfrm>
          <a:prstGeom prst="rect">
            <a:avLst/>
          </a:prstGeom>
        </p:spPr>
        <p:txBody>
          <a:bodyPr anchor="t" rtlCol="false" tIns="0" lIns="0" bIns="0" rIns="0">
            <a:spAutoFit/>
          </a:bodyPr>
          <a:lstStyle/>
          <a:p>
            <a:pPr>
              <a:lnSpc>
                <a:spcPts val="3583"/>
              </a:lnSpc>
              <a:spcBef>
                <a:spcPct val="0"/>
              </a:spcBef>
            </a:pPr>
            <a:r>
              <a:rPr lang="en-US" sz="2559">
                <a:solidFill>
                  <a:srgbClr val="F66E1A"/>
                </a:solidFill>
                <a:latin typeface="Poppins Bold"/>
              </a:rPr>
              <a:t> Explanation:</a:t>
            </a:r>
          </a:p>
        </p:txBody>
      </p:sp>
      <p:sp>
        <p:nvSpPr>
          <p:cNvPr name="TextBox 8" id="8"/>
          <p:cNvSpPr txBox="true"/>
          <p:nvPr/>
        </p:nvSpPr>
        <p:spPr>
          <a:xfrm rot="0">
            <a:off x="5658520" y="396917"/>
            <a:ext cx="6970960" cy="904875"/>
          </a:xfrm>
          <a:prstGeom prst="rect">
            <a:avLst/>
          </a:prstGeom>
        </p:spPr>
        <p:txBody>
          <a:bodyPr anchor="t" rtlCol="false" tIns="0" lIns="0" bIns="0" rIns="0">
            <a:spAutoFit/>
          </a:bodyPr>
          <a:lstStyle/>
          <a:p>
            <a:pPr>
              <a:lnSpc>
                <a:spcPts val="6720"/>
              </a:lnSpc>
            </a:pPr>
            <a:r>
              <a:rPr lang="en-US" sz="5600">
                <a:solidFill>
                  <a:srgbClr val="171616"/>
                </a:solidFill>
                <a:latin typeface="Poppins Bold"/>
              </a:rPr>
              <a:t> Cohen's Kappa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DAFYAN4lNKU</dc:identifier>
  <dcterms:modified xsi:type="dcterms:W3CDTF">2011-08-01T06:04:30Z</dcterms:modified>
  <cp:revision>1</cp:revision>
  <dc:title>Yellow Clean Modern Conference Presentation</dc:title>
</cp:coreProperties>
</file>